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Action1.xml" ContentType="application/vnd.ms-office.inkAction+xml"/>
  <Override PartName="/ppt/notesSlides/notesSlide2.xml" ContentType="application/vnd.openxmlformats-officedocument.presentationml.notesSlide+xml"/>
  <Override PartName="/ppt/ink/inkAction2.xml" ContentType="application/vnd.ms-office.inkAction+xml"/>
  <Override PartName="/ppt/ink/inkAction3.xml" ContentType="application/vnd.ms-office.inkAction+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Action4.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4"/>
  </p:notesMasterIdLst>
  <p:sldIdLst>
    <p:sldId id="256" r:id="rId3"/>
    <p:sldId id="522" r:id="rId4"/>
    <p:sldId id="524" r:id="rId5"/>
    <p:sldId id="525" r:id="rId6"/>
    <p:sldId id="523" r:id="rId7"/>
    <p:sldId id="257" r:id="rId8"/>
    <p:sldId id="528" r:id="rId9"/>
    <p:sldId id="267" r:id="rId10"/>
    <p:sldId id="263" r:id="rId11"/>
    <p:sldId id="260" r:id="rId12"/>
    <p:sldId id="51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8390" autoAdjust="0"/>
  </p:normalViewPr>
  <p:slideViewPr>
    <p:cSldViewPr snapToGrid="0">
      <p:cViewPr varScale="1">
        <p:scale>
          <a:sx n="78" d="100"/>
          <a:sy n="78" d="100"/>
        </p:scale>
        <p:origin x="181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1920" units="cm"/>
          <inkml:channel name="Y" type="integer" max="1080" units="cm"/>
          <inkml:channel name="T" type="integer" max="2.14748E9" units="dev"/>
        </inkml:traceFormat>
        <inkml:channelProperties>
          <inkml:channelProperty channel="X" name="resolution" value="75.29412" units="1/cm"/>
          <inkml:channelProperty channel="Y" name="resolution" value="37.63066" units="1/cm"/>
          <inkml:channelProperty channel="T" name="resolution" value="1" units="1/dev"/>
        </inkml:channelProperties>
      </inkml:inkSource>
      <inkml:timestamp xml:id="ts0" timeString="2020-07-15T09:16:51.58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22055">
    <iact:property name="dataType"/>
    <iact:actionData xml:id="d0">
      <inkml:trace xmlns:inkml="http://www.w3.org/2003/InkML" xml:id="stk0" contextRef="#ctx0" brushRef="#br0">17188 8196 0,'45'0'70,"-1"0"-61,0 0-1,1 0 4,-1 0-4,22 0 1,67 0 9,0 22-3,-22-22 4,44 0-17,199 0 12,-21 0 1,43 0 2,-110 0-1,-45 0 1,-43 0-1,-23 0 1,0 0 0,66 0-1,-110 0 1,-22 0-1,-67 0-15,0 0 15,155 22 1,-66 1-1,22-23 1,22 0 0,0 0-1,-45 0 1,1 0 0,-22 0-1,132 66 1,67-22 1,45-44-3,-201 0 3,134 23-2,-89-23 0,45 22 1,44-22 0,22 0 0,22 22-1,22-22 1,-88 0 0,-111 0-1,-23 0 2,45 0-1,0 0 0,0 0 1,0 0-5,-22 0 4,0 0 2,111 22-1,66 22-5,-111-44-12,-21 45 15,198-45 1,-110 0-1,-89 0 1,-44 0 2,88 0-3,1 0-1,22 0 1,-89-23 1,-45-21 0,1 22-1,-22 0 2,44-22-1,-45 44-1,-21 0 0,21 0 1,23 0 0,-22 0 1,44 0-2,-23-23-1,1 1 3,-45 0-2,45 22 1,-89 0-1,23 0 1,-23 0 0,0-22 0,0 22 178,0 0-188,0 0 15,1 0-7,-1 0-11,0 0 22,0 0-10,0 0-1,0 0 3,0 0-1,1 0 5</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1920" units="cm"/>
          <inkml:channel name="Y" type="integer" max="1080" units="cm"/>
          <inkml:channel name="T" type="integer" max="2.14748E9" units="dev"/>
        </inkml:traceFormat>
        <inkml:channelProperties>
          <inkml:channelProperty channel="X" name="resolution" value="75.29412" units="1/cm"/>
          <inkml:channelProperty channel="Y" name="resolution" value="37.63066" units="1/cm"/>
          <inkml:channelProperty channel="T" name="resolution" value="1" units="1/dev"/>
        </inkml:channelProperties>
      </inkml:inkSource>
      <inkml:timestamp xml:id="ts0" timeString="2020-07-15T09:16:51.58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9580">
    <iact:property name="dataType"/>
    <iact:actionData xml:id="d0">
      <inkml:trace xmlns:inkml="http://www.w3.org/2003/InkML" xml:id="stk0" contextRef="#ctx0" brushRef="#br0">17786 9259 0,'23'0'230,"-1"0"-215,22 0-8,0 0 1,1 0 0,-1 0 0,0 0 3,89 0 7,-66 0-2,-1 0 1,-44 0 1,0 0-2,23 0-1,43 0 2,23 0-1,-22-22 1,21 22 0,-43 0-1,-1-22 2,23 22-1,-23 0 0,-66-22-14,67 22 9,-45 0 5,22 0 0,45 0 1,-67 0 0,0 0-5,22-22 4,-22 22 0,23 0 69,21 0-78,-21 0 0,-23-22 0,22 22 0,-22 0 11,0 0 52,0 0 131,67 0-197,0 0 5,21 0-5,1 0 2,0 0 6,66 0 5,-110 0-1,-45 0 2,66 0-4,-21 0 1,21 0 0,89 0-1,67 0 2,-67 0 0,67 0-1,-67 0 1,-66 0 2,22-22-4,-67 22 2,89 0-1,-22 0 0,-44-23 2,-23 23-2,-21 0 1,21 0 8,67 0-18,-22 0 10,110 0 0,1 0 0,-45 0-1,-44 0 1,-45 0 0,-21 0-1,44 0 1,-45 0 0,0 0-1,-21 0 1,-1 0 0,-22 0-1,22 0 1,1 0 0,21 0-1,-21 0 2,21 0 0,-22 0-3,-22 0 2,45 0-1,-23 0 0,0 0 1,1 0 0,21 23-1,-44-23 2,1 0 18,-1 0-20,44 0 0,-22 22-1,-21-22 1,65 22 1,-21 0 1,-23-22-2,-22 0 24,0 0 1694,0 0-1697,1 0-25,-23-22-4,22 22 14,0 0-13,-22-22 17</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1920" units="cm"/>
          <inkml:channel name="Y" type="integer" max="1080" units="cm"/>
          <inkml:channel name="T" type="integer" max="2.14748E9" units="dev"/>
        </inkml:traceFormat>
        <inkml:channelProperties>
          <inkml:channelProperty channel="X" name="resolution" value="75.29412" units="1/cm"/>
          <inkml:channelProperty channel="Y" name="resolution" value="37.63066" units="1/cm"/>
          <inkml:channelProperty channel="T" name="resolution" value="1" units="1/dev"/>
        </inkml:channelProperties>
      </inkml:inkSource>
      <inkml:timestamp xml:id="ts0" timeString="2020-07-15T09:16:51.58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35573">
    <iact:property name="dataType"/>
    <iact:actionData xml:id="d0">
      <inkml:trace xmlns:inkml="http://www.w3.org/2003/InkML" xml:id="stk0" contextRef="#ctx0" brushRef="#br0">22881 7953 0,'22'0'88,"22"44"-69,-44-22-16,22 22 5,1-22-1,21 1 4,22 21 9,-21 0-4,-23-44-2,0 0 8,0 0-10,0 0 4,0 0 1,0-44 0,1 22 2,-23 0-5,-23-1 5,23 1-3,-22 22 2,0 0 0,0-22-2,-22 22 0,22-22 1,-23 22 0,23-22 0,-22 22 62,44 22-65,0 0 18,0 22-16,22-44 0,0 0-9,0 23 10,0-23-2,1 0 2,-1 0 0,-22-45-1,0 1 1,0 0 0,0 22 4</inkml:trace>
    </iact:actionData>
  </iact:action>
  <iact:action type="add" startTime="41435">
    <iact:property name="dataType"/>
    <iact:actionData xml:id="d1">
      <inkml:trace xmlns:inkml="http://www.w3.org/2003/InkML" xml:id="stk1" contextRef="#ctx0" brushRef="#br0">26646 9747 0,'22'0'152,"1"22"-128,-1-22-8,0 0-8,0 0 0,22 0 9,1 0 0,-23 0 0,22 0-2,-22 0 7,0 0 18,0 0 0,1 0-24,-1 0 0,-22 22 729,22-22-670,0 0 161,0 0-228,0 0 8,1 0 42</inkml:trace>
    </iact:actionData>
  </iact:action>
  <iact:action type="add" startTime="45414">
    <iact:property name="dataType"/>
    <iact:actionData xml:id="d2">
      <inkml:trace xmlns:inkml="http://www.w3.org/2003/InkML" xml:id="stk2" contextRef="#ctx0" brushRef="#br0">26713 10234 0,'22'0'160,"0"0"-139,0 0-13,0 0 6,23 0-3,-23 0 3,22 0 3,-22 0 0,0 0 0,23 0-1,-1 0 2,-22 0-2,-22-22 0,22 22 2</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1920" units="cm"/>
          <inkml:channel name="Y" type="integer" max="1080" units="cm"/>
          <inkml:channel name="T" type="integer" max="2.14748E9" units="dev"/>
        </inkml:traceFormat>
        <inkml:channelProperties>
          <inkml:channelProperty channel="X" name="resolution" value="75.29412" units="1/cm"/>
          <inkml:channelProperty channel="Y" name="resolution" value="37.63066" units="1/cm"/>
          <inkml:channelProperty channel="T" name="resolution" value="1" units="1/dev"/>
        </inkml:channelProperties>
      </inkml:inkSource>
      <inkml:timestamp xml:id="ts0" timeString="2020-07-15T09:30:01.32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34575">
    <iact:property name="dataType"/>
    <iact:actionData xml:id="d0">
      <inkml:trace xmlns:inkml="http://www.w3.org/2003/InkML" xml:id="stk0" contextRef="#ctx0" brushRef="#br0">20467 16392 0,'22'0'71,"44"0"-51,-22 0-18,-21 0 6,21 0 0,-22 0 5,67-22 4,-45 22-1,0-22 1,0 22 0,1 0-1,-1-22 0,23 22 1,-45 0 0,22-22 3,0-1-4,1 23 0,-23 0 0,0-22-1,0 22 20,0 0-11,0 0 17,-22-22-2,22 22 18,1 0-42,-1-22-7,0 22 24,0 0-8,0 0 26,0 0-11,-22-22-29,23 22-6</inkml:trace>
    </iact:actionData>
  </iact:action>
  <iact:action type="add" startTime="38240">
    <iact:property name="dataType"/>
    <iact:actionData xml:id="d1">
      <inkml:trace xmlns:inkml="http://www.w3.org/2003/InkML" xml:id="stk1" contextRef="#ctx0" brushRef="#br0">20555 17655 0,'22'0'70,"0"0"-53,1-22-10,-1 22 0,22-23 16,22 23-7,23-22 0,-45 22 1,-22-22 0,1 22 0,21 0-1,-22 0 1,45 0-1,-1 0 2,0 0-12,-43 0 10,21 0-5,-22 0 10,22-22-6,-22 22 2</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A602C6-EF57-4F95-B60F-73BC5B9546C4}" type="datetimeFigureOut">
              <a:rPr lang="en-AU" smtClean="0"/>
              <a:t>15/07/2020</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6D98B4-0A0C-49F2-9BB6-A8C217AF76B9}" type="slidenum">
              <a:rPr lang="en-AU" smtClean="0"/>
              <a:t>‹#›</a:t>
            </a:fld>
            <a:endParaRPr lang="en-AU"/>
          </a:p>
        </p:txBody>
      </p:sp>
    </p:spTree>
    <p:extLst>
      <p:ext uri="{BB962C8B-B14F-4D97-AF65-F5344CB8AC3E}">
        <p14:creationId xmlns:p14="http://schemas.microsoft.com/office/powerpoint/2010/main" val="1367713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86D98B4-0A0C-49F2-9BB6-A8C217AF76B9}" type="slidenum">
              <a:rPr lang="en-AU" smtClean="0"/>
              <a:t>1</a:t>
            </a:fld>
            <a:endParaRPr lang="en-AU"/>
          </a:p>
        </p:txBody>
      </p:sp>
    </p:spTree>
    <p:extLst>
      <p:ext uri="{BB962C8B-B14F-4D97-AF65-F5344CB8AC3E}">
        <p14:creationId xmlns:p14="http://schemas.microsoft.com/office/powerpoint/2010/main" val="1231997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86D98B4-0A0C-49F2-9BB6-A8C217AF76B9}" type="slidenum">
              <a:rPr lang="en-AU" smtClean="0"/>
              <a:t>3</a:t>
            </a:fld>
            <a:endParaRPr lang="en-AU"/>
          </a:p>
        </p:txBody>
      </p:sp>
    </p:spTree>
    <p:extLst>
      <p:ext uri="{BB962C8B-B14F-4D97-AF65-F5344CB8AC3E}">
        <p14:creationId xmlns:p14="http://schemas.microsoft.com/office/powerpoint/2010/main" val="4287124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Importantly, the red line is high (black line is low) under energy-limited conditions and the red line is low (black line is high) under water-limited conditions.  Assessment of the dynamics allows for something akin to a spatially and temporally dynamic </a:t>
            </a:r>
            <a:r>
              <a:rPr lang="en-AU" dirty="0" err="1"/>
              <a:t>budyko</a:t>
            </a:r>
            <a:r>
              <a:rPr lang="en-AU" dirty="0"/>
              <a:t> relationship, except the description of the water stress is based on remote sensing data that observes real changes on the ground.  This is an exciting opportunity for assessing soil water storage changes and actual water use dynamics.</a:t>
            </a:r>
          </a:p>
        </p:txBody>
      </p:sp>
      <p:sp>
        <p:nvSpPr>
          <p:cNvPr id="4" name="Slide Number Placeholder 3"/>
          <p:cNvSpPr>
            <a:spLocks noGrp="1"/>
          </p:cNvSpPr>
          <p:nvPr>
            <p:ph type="sldNum" sz="quarter" idx="5"/>
          </p:nvPr>
        </p:nvSpPr>
        <p:spPr/>
        <p:txBody>
          <a:bodyPr/>
          <a:lstStyle/>
          <a:p>
            <a:fld id="{F86D98B4-0A0C-49F2-9BB6-A8C217AF76B9}" type="slidenum">
              <a:rPr lang="en-AU" smtClean="0"/>
              <a:t>6</a:t>
            </a:fld>
            <a:endParaRPr lang="en-AU"/>
          </a:p>
        </p:txBody>
      </p:sp>
    </p:spTree>
    <p:extLst>
      <p:ext uri="{BB962C8B-B14F-4D97-AF65-F5344CB8AC3E}">
        <p14:creationId xmlns:p14="http://schemas.microsoft.com/office/powerpoint/2010/main" val="3965032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spatial representation of the actual evaporation components are shown.  The blue values on the middle map indicates high evaporation due to sensible heat flux, which indicates those select areas that are not severely water-limited.  The third map is formed by adding the first two.</a:t>
            </a:r>
          </a:p>
        </p:txBody>
      </p:sp>
      <p:sp>
        <p:nvSpPr>
          <p:cNvPr id="4" name="Slide Number Placeholder 3"/>
          <p:cNvSpPr>
            <a:spLocks noGrp="1"/>
          </p:cNvSpPr>
          <p:nvPr>
            <p:ph type="sldNum" sz="quarter" idx="5"/>
          </p:nvPr>
        </p:nvSpPr>
        <p:spPr/>
        <p:txBody>
          <a:bodyPr/>
          <a:lstStyle/>
          <a:p>
            <a:fld id="{F86D98B4-0A0C-49F2-9BB6-A8C217AF76B9}" type="slidenum">
              <a:rPr lang="en-AU" smtClean="0"/>
              <a:t>7</a:t>
            </a:fld>
            <a:endParaRPr lang="en-AU"/>
          </a:p>
        </p:txBody>
      </p:sp>
    </p:spTree>
    <p:extLst>
      <p:ext uri="{BB962C8B-B14F-4D97-AF65-F5344CB8AC3E}">
        <p14:creationId xmlns:p14="http://schemas.microsoft.com/office/powerpoint/2010/main" val="333175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9C04F-0A83-4A4E-8053-A7ED37A74B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F4235325-97E2-4DF5-8513-77CE126D0D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04B70672-1671-43E2-B7FC-3B8CE4D08419}"/>
              </a:ext>
            </a:extLst>
          </p:cNvPr>
          <p:cNvSpPr>
            <a:spLocks noGrp="1"/>
          </p:cNvSpPr>
          <p:nvPr>
            <p:ph type="dt" sz="half" idx="10"/>
          </p:nvPr>
        </p:nvSpPr>
        <p:spPr/>
        <p:txBody>
          <a:bodyPr/>
          <a:lstStyle/>
          <a:p>
            <a:fld id="{670125CD-80D7-4F21-9262-F8B2E9D87D37}" type="datetimeFigureOut">
              <a:rPr lang="en-AU" smtClean="0"/>
              <a:t>15/07/2020</a:t>
            </a:fld>
            <a:endParaRPr lang="en-AU"/>
          </a:p>
        </p:txBody>
      </p:sp>
      <p:sp>
        <p:nvSpPr>
          <p:cNvPr id="5" name="Footer Placeholder 4">
            <a:extLst>
              <a:ext uri="{FF2B5EF4-FFF2-40B4-BE49-F238E27FC236}">
                <a16:creationId xmlns:a16="http://schemas.microsoft.com/office/drawing/2014/main" id="{D276B00F-A132-4E60-B9C7-8BF7D792577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851D61F-5D12-41B0-83AA-B83A83F4EDE3}"/>
              </a:ext>
            </a:extLst>
          </p:cNvPr>
          <p:cNvSpPr>
            <a:spLocks noGrp="1"/>
          </p:cNvSpPr>
          <p:nvPr>
            <p:ph type="sldNum" sz="quarter" idx="12"/>
          </p:nvPr>
        </p:nvSpPr>
        <p:spPr/>
        <p:txBody>
          <a:bodyPr/>
          <a:lstStyle/>
          <a:p>
            <a:fld id="{A01AF495-0C7C-4018-87A5-9D79C4C7AFDF}" type="slidenum">
              <a:rPr lang="en-AU" smtClean="0"/>
              <a:t>‹#›</a:t>
            </a:fld>
            <a:endParaRPr lang="en-AU"/>
          </a:p>
        </p:txBody>
      </p:sp>
    </p:spTree>
    <p:extLst>
      <p:ext uri="{BB962C8B-B14F-4D97-AF65-F5344CB8AC3E}">
        <p14:creationId xmlns:p14="http://schemas.microsoft.com/office/powerpoint/2010/main" val="1740167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D3007-1A5A-43DC-9C5D-0EEAC1A66937}"/>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F17C94D-8B63-4A05-ADED-2B9553194C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B7A3E53-D32D-4096-9610-9B6C18D5F5FE}"/>
              </a:ext>
            </a:extLst>
          </p:cNvPr>
          <p:cNvSpPr>
            <a:spLocks noGrp="1"/>
          </p:cNvSpPr>
          <p:nvPr>
            <p:ph type="dt" sz="half" idx="10"/>
          </p:nvPr>
        </p:nvSpPr>
        <p:spPr/>
        <p:txBody>
          <a:bodyPr/>
          <a:lstStyle/>
          <a:p>
            <a:fld id="{670125CD-80D7-4F21-9262-F8B2E9D87D37}" type="datetimeFigureOut">
              <a:rPr lang="en-AU" smtClean="0"/>
              <a:t>15/07/2020</a:t>
            </a:fld>
            <a:endParaRPr lang="en-AU"/>
          </a:p>
        </p:txBody>
      </p:sp>
      <p:sp>
        <p:nvSpPr>
          <p:cNvPr id="5" name="Footer Placeholder 4">
            <a:extLst>
              <a:ext uri="{FF2B5EF4-FFF2-40B4-BE49-F238E27FC236}">
                <a16:creationId xmlns:a16="http://schemas.microsoft.com/office/drawing/2014/main" id="{41C9E638-BAC4-4E41-92DE-040575E9640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EF0DEFE-EC2F-463E-9C8C-D63CD41A1A55}"/>
              </a:ext>
            </a:extLst>
          </p:cNvPr>
          <p:cNvSpPr>
            <a:spLocks noGrp="1"/>
          </p:cNvSpPr>
          <p:nvPr>
            <p:ph type="sldNum" sz="quarter" idx="12"/>
          </p:nvPr>
        </p:nvSpPr>
        <p:spPr/>
        <p:txBody>
          <a:bodyPr/>
          <a:lstStyle/>
          <a:p>
            <a:fld id="{A01AF495-0C7C-4018-87A5-9D79C4C7AFDF}" type="slidenum">
              <a:rPr lang="en-AU" smtClean="0"/>
              <a:t>‹#›</a:t>
            </a:fld>
            <a:endParaRPr lang="en-AU"/>
          </a:p>
        </p:txBody>
      </p:sp>
    </p:spTree>
    <p:extLst>
      <p:ext uri="{BB962C8B-B14F-4D97-AF65-F5344CB8AC3E}">
        <p14:creationId xmlns:p14="http://schemas.microsoft.com/office/powerpoint/2010/main" val="3318158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021E34-E9AB-46AD-8E8D-6745E1BFC05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38C38F8-93DC-4D99-81C1-F7106BD271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23B698C-A416-4A57-8122-A1E3E2139249}"/>
              </a:ext>
            </a:extLst>
          </p:cNvPr>
          <p:cNvSpPr>
            <a:spLocks noGrp="1"/>
          </p:cNvSpPr>
          <p:nvPr>
            <p:ph type="dt" sz="half" idx="10"/>
          </p:nvPr>
        </p:nvSpPr>
        <p:spPr/>
        <p:txBody>
          <a:bodyPr/>
          <a:lstStyle/>
          <a:p>
            <a:fld id="{670125CD-80D7-4F21-9262-F8B2E9D87D37}" type="datetimeFigureOut">
              <a:rPr lang="en-AU" smtClean="0"/>
              <a:t>15/07/2020</a:t>
            </a:fld>
            <a:endParaRPr lang="en-AU"/>
          </a:p>
        </p:txBody>
      </p:sp>
      <p:sp>
        <p:nvSpPr>
          <p:cNvPr id="5" name="Footer Placeholder 4">
            <a:extLst>
              <a:ext uri="{FF2B5EF4-FFF2-40B4-BE49-F238E27FC236}">
                <a16:creationId xmlns:a16="http://schemas.microsoft.com/office/drawing/2014/main" id="{7508CCE0-6452-436D-B9DC-7BD15A3CFB4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031CCDB-613A-43F3-BB7C-E8A0788CA5C6}"/>
              </a:ext>
            </a:extLst>
          </p:cNvPr>
          <p:cNvSpPr>
            <a:spLocks noGrp="1"/>
          </p:cNvSpPr>
          <p:nvPr>
            <p:ph type="sldNum" sz="quarter" idx="12"/>
          </p:nvPr>
        </p:nvSpPr>
        <p:spPr/>
        <p:txBody>
          <a:bodyPr/>
          <a:lstStyle/>
          <a:p>
            <a:fld id="{A01AF495-0C7C-4018-87A5-9D79C4C7AFDF}" type="slidenum">
              <a:rPr lang="en-AU" smtClean="0"/>
              <a:t>‹#›</a:t>
            </a:fld>
            <a:endParaRPr lang="en-AU"/>
          </a:p>
        </p:txBody>
      </p:sp>
    </p:spTree>
    <p:extLst>
      <p:ext uri="{BB962C8B-B14F-4D97-AF65-F5344CB8AC3E}">
        <p14:creationId xmlns:p14="http://schemas.microsoft.com/office/powerpoint/2010/main" val="2403104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146" name="Picture 74" descr="marble_2002_australia_2048">
            <a:extLst>
              <a:ext uri="{FF2B5EF4-FFF2-40B4-BE49-F238E27FC236}">
                <a16:creationId xmlns:a16="http://schemas.microsoft.com/office/drawing/2014/main" id="{F5A7F62F-561B-4F0F-98E3-5A74304ED6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4895850"/>
          </a:xfrm>
          <a:prstGeom prst="rect">
            <a:avLst/>
          </a:prstGeom>
          <a:noFill/>
          <a:extLst>
            <a:ext uri="{909E8E84-426E-40DD-AFC4-6F175D3DCCD1}">
              <a14:hiddenFill xmlns:a14="http://schemas.microsoft.com/office/drawing/2010/main">
                <a:solidFill>
                  <a:srgbClr val="FFFFFF"/>
                </a:solidFill>
              </a14:hiddenFill>
            </a:ext>
          </a:extLst>
        </p:spPr>
      </p:pic>
      <p:grpSp>
        <p:nvGrpSpPr>
          <p:cNvPr id="3138" name="Group 66">
            <a:extLst>
              <a:ext uri="{FF2B5EF4-FFF2-40B4-BE49-F238E27FC236}">
                <a16:creationId xmlns:a16="http://schemas.microsoft.com/office/drawing/2014/main" id="{F4E3D025-7B9F-4FC4-8835-7FD199CE2FA3}"/>
              </a:ext>
            </a:extLst>
          </p:cNvPr>
          <p:cNvGrpSpPr>
            <a:grpSpLocks/>
          </p:cNvGrpSpPr>
          <p:nvPr/>
        </p:nvGrpSpPr>
        <p:grpSpPr bwMode="auto">
          <a:xfrm>
            <a:off x="-8467" y="-12700"/>
            <a:ext cx="12200467" cy="6883400"/>
            <a:chOff x="-4" y="-8"/>
            <a:chExt cx="5764" cy="4336"/>
          </a:xfrm>
        </p:grpSpPr>
        <p:grpSp>
          <p:nvGrpSpPr>
            <p:cNvPr id="3105" name="Group 33">
              <a:extLst>
                <a:ext uri="{FF2B5EF4-FFF2-40B4-BE49-F238E27FC236}">
                  <a16:creationId xmlns:a16="http://schemas.microsoft.com/office/drawing/2014/main" id="{FB4A5B5F-EF05-4A88-8E8C-DC1EF7641C1D}"/>
                </a:ext>
              </a:extLst>
            </p:cNvPr>
            <p:cNvGrpSpPr>
              <a:grpSpLocks/>
            </p:cNvGrpSpPr>
            <p:nvPr userDrawn="1"/>
          </p:nvGrpSpPr>
          <p:grpSpPr bwMode="auto">
            <a:xfrm>
              <a:off x="-4" y="0"/>
              <a:ext cx="855" cy="2387"/>
              <a:chOff x="0" y="0"/>
              <a:chExt cx="855" cy="2387"/>
            </a:xfrm>
          </p:grpSpPr>
          <p:sp>
            <p:nvSpPr>
              <p:cNvPr id="3106" name="AutoShape 34">
                <a:extLst>
                  <a:ext uri="{FF2B5EF4-FFF2-40B4-BE49-F238E27FC236}">
                    <a16:creationId xmlns:a16="http://schemas.microsoft.com/office/drawing/2014/main" id="{5BA43450-61B3-40B0-A3D2-FC4122BE2A50}"/>
                  </a:ext>
                </a:extLst>
              </p:cNvPr>
              <p:cNvSpPr>
                <a:spLocks noChangeArrowheads="1"/>
              </p:cNvSpPr>
              <p:nvPr userDrawn="1"/>
            </p:nvSpPr>
            <p:spPr bwMode="auto">
              <a:xfrm>
                <a:off x="16" y="0"/>
                <a:ext cx="839" cy="2387"/>
              </a:xfrm>
              <a:prstGeom prst="parallelogram">
                <a:avLst>
                  <a:gd name="adj" fmla="val 25028"/>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sz="1800"/>
              </a:p>
            </p:txBody>
          </p:sp>
          <p:sp>
            <p:nvSpPr>
              <p:cNvPr id="3107" name="Rectangle 35">
                <a:extLst>
                  <a:ext uri="{FF2B5EF4-FFF2-40B4-BE49-F238E27FC236}">
                    <a16:creationId xmlns:a16="http://schemas.microsoft.com/office/drawing/2014/main" id="{09CF405A-3065-4DD6-BA9B-BBB3ECF8093C}"/>
                  </a:ext>
                </a:extLst>
              </p:cNvPr>
              <p:cNvSpPr>
                <a:spLocks noChangeArrowheads="1"/>
              </p:cNvSpPr>
              <p:nvPr userDrawn="1"/>
            </p:nvSpPr>
            <p:spPr bwMode="auto">
              <a:xfrm>
                <a:off x="0" y="0"/>
                <a:ext cx="385" cy="23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sz="1800"/>
              </a:p>
            </p:txBody>
          </p:sp>
        </p:grpSp>
        <p:sp>
          <p:nvSpPr>
            <p:cNvPr id="3118" name="Line 46">
              <a:extLst>
                <a:ext uri="{FF2B5EF4-FFF2-40B4-BE49-F238E27FC236}">
                  <a16:creationId xmlns:a16="http://schemas.microsoft.com/office/drawing/2014/main" id="{D3CFB57C-6826-43B6-A12D-18BDF475D5C3}"/>
                </a:ext>
              </a:extLst>
            </p:cNvPr>
            <p:cNvSpPr>
              <a:spLocks noChangeShapeType="1"/>
            </p:cNvSpPr>
            <p:nvPr userDrawn="1"/>
          </p:nvSpPr>
          <p:spPr bwMode="auto">
            <a:xfrm>
              <a:off x="540" y="3409"/>
              <a:ext cx="522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sz="1800"/>
            </a:p>
          </p:txBody>
        </p:sp>
        <p:pic>
          <p:nvPicPr>
            <p:cNvPr id="3124" name="Picture 52" descr="20070618_csiro7024">
              <a:extLst>
                <a:ext uri="{FF2B5EF4-FFF2-40B4-BE49-F238E27FC236}">
                  <a16:creationId xmlns:a16="http://schemas.microsoft.com/office/drawing/2014/main" id="{3684288B-402D-430D-AE4F-FD146D04693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48" y="3674"/>
              <a:ext cx="420" cy="504"/>
            </a:xfrm>
            <a:prstGeom prst="rect">
              <a:avLst/>
            </a:prstGeom>
            <a:noFill/>
            <a:extLst>
              <a:ext uri="{909E8E84-426E-40DD-AFC4-6F175D3DCCD1}">
                <a14:hiddenFill xmlns:a14="http://schemas.microsoft.com/office/drawing/2010/main">
                  <a:solidFill>
                    <a:srgbClr val="FFFFFF"/>
                  </a:solidFill>
                </a14:hiddenFill>
              </a:ext>
            </a:extLst>
          </p:spPr>
        </p:pic>
        <p:pic>
          <p:nvPicPr>
            <p:cNvPr id="3128" name="Picture 56" descr="title_slide_nolineslrg">
              <a:extLst>
                <a:ext uri="{FF2B5EF4-FFF2-40B4-BE49-F238E27FC236}">
                  <a16:creationId xmlns:a16="http://schemas.microsoft.com/office/drawing/2014/main" id="{ADD5CA33-5926-41A9-9D09-AD21BE316B9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t="8672" r="139"/>
            <a:stretch>
              <a:fillRect/>
            </a:stretch>
          </p:blipFill>
          <p:spPr bwMode="auto">
            <a:xfrm>
              <a:off x="-3" y="2386"/>
              <a:ext cx="5763" cy="1011"/>
            </a:xfrm>
            <a:prstGeom prst="rect">
              <a:avLst/>
            </a:prstGeom>
            <a:noFill/>
            <a:extLst>
              <a:ext uri="{909E8E84-426E-40DD-AFC4-6F175D3DCCD1}">
                <a14:hiddenFill xmlns:a14="http://schemas.microsoft.com/office/drawing/2010/main">
                  <a:solidFill>
                    <a:srgbClr val="FFFFFF"/>
                  </a:solidFill>
                </a14:hiddenFill>
              </a:ext>
            </a:extLst>
          </p:spPr>
        </p:pic>
        <p:sp>
          <p:nvSpPr>
            <p:cNvPr id="3131" name="Line 59">
              <a:extLst>
                <a:ext uri="{FF2B5EF4-FFF2-40B4-BE49-F238E27FC236}">
                  <a16:creationId xmlns:a16="http://schemas.microsoft.com/office/drawing/2014/main" id="{5654A218-E883-41D0-A39D-BEB6E5B7D334}"/>
                </a:ext>
              </a:extLst>
            </p:cNvPr>
            <p:cNvSpPr>
              <a:spLocks noChangeShapeType="1"/>
            </p:cNvSpPr>
            <p:nvPr userDrawn="1"/>
          </p:nvSpPr>
          <p:spPr bwMode="auto">
            <a:xfrm>
              <a:off x="0" y="3237"/>
              <a:ext cx="564"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sz="1800"/>
            </a:p>
          </p:txBody>
        </p:sp>
        <p:grpSp>
          <p:nvGrpSpPr>
            <p:cNvPr id="3109" name="Group 37">
              <a:extLst>
                <a:ext uri="{FF2B5EF4-FFF2-40B4-BE49-F238E27FC236}">
                  <a16:creationId xmlns:a16="http://schemas.microsoft.com/office/drawing/2014/main" id="{B73DEA55-4975-4F72-A05D-220483BBCBFF}"/>
                </a:ext>
              </a:extLst>
            </p:cNvPr>
            <p:cNvGrpSpPr>
              <a:grpSpLocks/>
            </p:cNvGrpSpPr>
            <p:nvPr userDrawn="1"/>
          </p:nvGrpSpPr>
          <p:grpSpPr bwMode="auto">
            <a:xfrm>
              <a:off x="409" y="-8"/>
              <a:ext cx="259" cy="4336"/>
              <a:chOff x="409" y="-1"/>
              <a:chExt cx="259" cy="4331"/>
            </a:xfrm>
          </p:grpSpPr>
          <p:sp>
            <p:nvSpPr>
              <p:cNvPr id="3110" name="Line 38">
                <a:extLst>
                  <a:ext uri="{FF2B5EF4-FFF2-40B4-BE49-F238E27FC236}">
                    <a16:creationId xmlns:a16="http://schemas.microsoft.com/office/drawing/2014/main" id="{E7B75CFC-2985-44DC-A9CA-02B5AEB4002E}"/>
                  </a:ext>
                </a:extLst>
              </p:cNvPr>
              <p:cNvSpPr>
                <a:spLocks noChangeShapeType="1"/>
              </p:cNvSpPr>
              <p:nvPr userDrawn="1"/>
            </p:nvSpPr>
            <p:spPr bwMode="auto">
              <a:xfrm rot="286749" flipH="1">
                <a:off x="651" y="-1"/>
                <a:ext cx="17" cy="433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sz="1800"/>
              </a:p>
            </p:txBody>
          </p:sp>
          <p:sp>
            <p:nvSpPr>
              <p:cNvPr id="3111" name="Line 39">
                <a:extLst>
                  <a:ext uri="{FF2B5EF4-FFF2-40B4-BE49-F238E27FC236}">
                    <a16:creationId xmlns:a16="http://schemas.microsoft.com/office/drawing/2014/main" id="{8D9EE146-6655-4B59-B7CA-F73E73A36813}"/>
                  </a:ext>
                </a:extLst>
              </p:cNvPr>
              <p:cNvSpPr>
                <a:spLocks noChangeShapeType="1"/>
              </p:cNvSpPr>
              <p:nvPr userDrawn="1"/>
            </p:nvSpPr>
            <p:spPr bwMode="auto">
              <a:xfrm rot="286749" flipH="1">
                <a:off x="569" y="-1"/>
                <a:ext cx="17" cy="433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sz="1800"/>
              </a:p>
            </p:txBody>
          </p:sp>
          <p:sp>
            <p:nvSpPr>
              <p:cNvPr id="3112" name="Line 40">
                <a:extLst>
                  <a:ext uri="{FF2B5EF4-FFF2-40B4-BE49-F238E27FC236}">
                    <a16:creationId xmlns:a16="http://schemas.microsoft.com/office/drawing/2014/main" id="{41C79A95-9A46-4931-B5EA-F8A4D2CEADE7}"/>
                  </a:ext>
                </a:extLst>
              </p:cNvPr>
              <p:cNvSpPr>
                <a:spLocks noChangeShapeType="1"/>
              </p:cNvSpPr>
              <p:nvPr userDrawn="1"/>
            </p:nvSpPr>
            <p:spPr bwMode="auto">
              <a:xfrm rot="286749" flipH="1">
                <a:off x="609" y="0"/>
                <a:ext cx="17" cy="433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sz="1800"/>
              </a:p>
            </p:txBody>
          </p:sp>
          <p:sp>
            <p:nvSpPr>
              <p:cNvPr id="3113" name="Line 41">
                <a:extLst>
                  <a:ext uri="{FF2B5EF4-FFF2-40B4-BE49-F238E27FC236}">
                    <a16:creationId xmlns:a16="http://schemas.microsoft.com/office/drawing/2014/main" id="{3FFD5EBA-71DC-4BD5-A38A-18AF439514A4}"/>
                  </a:ext>
                </a:extLst>
              </p:cNvPr>
              <p:cNvSpPr>
                <a:spLocks noChangeShapeType="1"/>
              </p:cNvSpPr>
              <p:nvPr userDrawn="1"/>
            </p:nvSpPr>
            <p:spPr bwMode="auto">
              <a:xfrm rot="286749" flipH="1">
                <a:off x="529" y="0"/>
                <a:ext cx="17" cy="433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sz="1800"/>
              </a:p>
            </p:txBody>
          </p:sp>
          <p:sp>
            <p:nvSpPr>
              <p:cNvPr id="3114" name="Line 42">
                <a:extLst>
                  <a:ext uri="{FF2B5EF4-FFF2-40B4-BE49-F238E27FC236}">
                    <a16:creationId xmlns:a16="http://schemas.microsoft.com/office/drawing/2014/main" id="{2428C019-C92D-4C56-A639-BFAAF19EEDB8}"/>
                  </a:ext>
                </a:extLst>
              </p:cNvPr>
              <p:cNvSpPr>
                <a:spLocks noChangeShapeType="1"/>
              </p:cNvSpPr>
              <p:nvPr userDrawn="1"/>
            </p:nvSpPr>
            <p:spPr bwMode="auto">
              <a:xfrm rot="286749" flipH="1">
                <a:off x="447" y="0"/>
                <a:ext cx="17" cy="433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sz="1800"/>
              </a:p>
            </p:txBody>
          </p:sp>
          <p:sp>
            <p:nvSpPr>
              <p:cNvPr id="3115" name="Line 43">
                <a:extLst>
                  <a:ext uri="{FF2B5EF4-FFF2-40B4-BE49-F238E27FC236}">
                    <a16:creationId xmlns:a16="http://schemas.microsoft.com/office/drawing/2014/main" id="{2D996904-16CC-4165-9095-0340896B6AAD}"/>
                  </a:ext>
                </a:extLst>
              </p:cNvPr>
              <p:cNvSpPr>
                <a:spLocks noChangeShapeType="1"/>
              </p:cNvSpPr>
              <p:nvPr userDrawn="1"/>
            </p:nvSpPr>
            <p:spPr bwMode="auto">
              <a:xfrm rot="286749" flipH="1">
                <a:off x="487" y="-1"/>
                <a:ext cx="17" cy="433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sz="1800"/>
              </a:p>
            </p:txBody>
          </p:sp>
          <p:sp>
            <p:nvSpPr>
              <p:cNvPr id="3116" name="Line 44">
                <a:extLst>
                  <a:ext uri="{FF2B5EF4-FFF2-40B4-BE49-F238E27FC236}">
                    <a16:creationId xmlns:a16="http://schemas.microsoft.com/office/drawing/2014/main" id="{4BA6A9F2-738B-4D3D-942C-809E75F2F950}"/>
                  </a:ext>
                </a:extLst>
              </p:cNvPr>
              <p:cNvSpPr>
                <a:spLocks noChangeShapeType="1"/>
              </p:cNvSpPr>
              <p:nvPr userDrawn="1"/>
            </p:nvSpPr>
            <p:spPr bwMode="auto">
              <a:xfrm rot="286749" flipH="1">
                <a:off x="409" y="-1"/>
                <a:ext cx="17" cy="433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sz="1800"/>
              </a:p>
            </p:txBody>
          </p:sp>
        </p:grpSp>
      </p:grpSp>
      <p:sp>
        <p:nvSpPr>
          <p:cNvPr id="3074" name="Rectangle 2">
            <a:extLst>
              <a:ext uri="{FF2B5EF4-FFF2-40B4-BE49-F238E27FC236}">
                <a16:creationId xmlns:a16="http://schemas.microsoft.com/office/drawing/2014/main" id="{F807B12D-A416-44C6-8F69-924CB99B78BC}"/>
              </a:ext>
            </a:extLst>
          </p:cNvPr>
          <p:cNvSpPr>
            <a:spLocks noGrp="1" noChangeArrowheads="1"/>
          </p:cNvSpPr>
          <p:nvPr>
            <p:ph type="ctrTitle"/>
          </p:nvPr>
        </p:nvSpPr>
        <p:spPr>
          <a:xfrm>
            <a:off x="1775885" y="4076701"/>
            <a:ext cx="9791700" cy="1008063"/>
          </a:xfrm>
        </p:spPr>
        <p:txBody>
          <a:bodyPr tIns="0"/>
          <a:lstStyle>
            <a:lvl1pPr>
              <a:defRPr sz="2900">
                <a:solidFill>
                  <a:schemeClr val="bg1"/>
                </a:solidFill>
              </a:defRPr>
            </a:lvl1pPr>
          </a:lstStyle>
          <a:p>
            <a:pPr lvl="0"/>
            <a:r>
              <a:rPr lang="en-AU" altLang="en-US" noProof="0"/>
              <a:t>Click to edit Master title style</a:t>
            </a:r>
          </a:p>
        </p:txBody>
      </p:sp>
      <p:sp>
        <p:nvSpPr>
          <p:cNvPr id="3075" name="Rectangle 3">
            <a:extLst>
              <a:ext uri="{FF2B5EF4-FFF2-40B4-BE49-F238E27FC236}">
                <a16:creationId xmlns:a16="http://schemas.microsoft.com/office/drawing/2014/main" id="{42407139-911C-4DA0-8DA4-0355B07B9928}"/>
              </a:ext>
            </a:extLst>
          </p:cNvPr>
          <p:cNvSpPr>
            <a:spLocks noGrp="1" noChangeArrowheads="1"/>
          </p:cNvSpPr>
          <p:nvPr>
            <p:ph type="subTitle" idx="1"/>
          </p:nvPr>
        </p:nvSpPr>
        <p:spPr>
          <a:xfrm>
            <a:off x="1775885" y="5661026"/>
            <a:ext cx="5270500" cy="1008063"/>
          </a:xfrm>
        </p:spPr>
        <p:txBody>
          <a:bodyPr anchor="b"/>
          <a:lstStyle>
            <a:lvl1pPr marL="0" indent="0">
              <a:buFontTx/>
              <a:buNone/>
              <a:defRPr sz="1600" b="1">
                <a:solidFill>
                  <a:srgbClr val="0099CC"/>
                </a:solidFill>
              </a:defRPr>
            </a:lvl1pPr>
          </a:lstStyle>
          <a:p>
            <a:pPr lvl="0"/>
            <a:r>
              <a:rPr lang="en-AU" altLang="en-US" noProof="0"/>
              <a:t>Click to edit Master subtitle style</a:t>
            </a:r>
          </a:p>
        </p:txBody>
      </p:sp>
    </p:spTree>
    <p:extLst>
      <p:ext uri="{BB962C8B-B14F-4D97-AF65-F5344CB8AC3E}">
        <p14:creationId xmlns:p14="http://schemas.microsoft.com/office/powerpoint/2010/main" val="3760187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E8CCA-EA86-4DD4-A191-E14B6CD5A35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AADBBF7-C802-43DD-9679-2ACC38D7AC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a:extLst>
              <a:ext uri="{FF2B5EF4-FFF2-40B4-BE49-F238E27FC236}">
                <a16:creationId xmlns:a16="http://schemas.microsoft.com/office/drawing/2014/main" id="{62CBC7C8-8F8B-47E0-A938-CE0C2F8EFD26}"/>
              </a:ext>
            </a:extLst>
          </p:cNvPr>
          <p:cNvSpPr>
            <a:spLocks noGrp="1"/>
          </p:cNvSpPr>
          <p:nvPr>
            <p:ph type="ftr" sz="quarter" idx="10"/>
          </p:nvPr>
        </p:nvSpPr>
        <p:spPr/>
        <p:txBody>
          <a:bodyPr/>
          <a:lstStyle>
            <a:lvl1pPr>
              <a:defRPr/>
            </a:lvl1pPr>
          </a:lstStyle>
          <a:p>
            <a:r>
              <a:rPr lang="en-AU" altLang="en-US"/>
              <a:t>CSIRO.</a:t>
            </a:r>
            <a:r>
              <a:rPr lang="en-AU" altLang="en-US" b="0">
                <a:solidFill>
                  <a:schemeClr val="tx1"/>
                </a:solidFill>
              </a:rPr>
              <a:t>  Modelling actual evapotranspiration for Australia</a:t>
            </a:r>
          </a:p>
        </p:txBody>
      </p:sp>
    </p:spTree>
    <p:extLst>
      <p:ext uri="{BB962C8B-B14F-4D97-AF65-F5344CB8AC3E}">
        <p14:creationId xmlns:p14="http://schemas.microsoft.com/office/powerpoint/2010/main" val="1880039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784C4-1B57-457F-BFB1-5164BE956DAF}"/>
              </a:ext>
            </a:extLst>
          </p:cNvPr>
          <p:cNvSpPr>
            <a:spLocks noGrp="1"/>
          </p:cNvSpPr>
          <p:nvPr>
            <p:ph type="title"/>
          </p:nvPr>
        </p:nvSpPr>
        <p:spPr>
          <a:xfrm>
            <a:off x="831851" y="1709739"/>
            <a:ext cx="10515600" cy="2852737"/>
          </a:xfrm>
        </p:spPr>
        <p:txBody>
          <a:bodyPr/>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104EDF78-663D-4C7B-B9DD-976F500F6B78}"/>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Footer Placeholder 3">
            <a:extLst>
              <a:ext uri="{FF2B5EF4-FFF2-40B4-BE49-F238E27FC236}">
                <a16:creationId xmlns:a16="http://schemas.microsoft.com/office/drawing/2014/main" id="{9C217FC1-0B91-428D-8CFE-B3BC56D49DEF}"/>
              </a:ext>
            </a:extLst>
          </p:cNvPr>
          <p:cNvSpPr>
            <a:spLocks noGrp="1"/>
          </p:cNvSpPr>
          <p:nvPr>
            <p:ph type="ftr" sz="quarter" idx="10"/>
          </p:nvPr>
        </p:nvSpPr>
        <p:spPr/>
        <p:txBody>
          <a:bodyPr/>
          <a:lstStyle>
            <a:lvl1pPr>
              <a:defRPr/>
            </a:lvl1pPr>
          </a:lstStyle>
          <a:p>
            <a:r>
              <a:rPr lang="en-AU" altLang="en-US"/>
              <a:t>CSIRO.</a:t>
            </a:r>
            <a:r>
              <a:rPr lang="en-AU" altLang="en-US" b="0">
                <a:solidFill>
                  <a:schemeClr val="tx1"/>
                </a:solidFill>
              </a:rPr>
              <a:t>  Modelling actual evapotranspiration for Australia</a:t>
            </a:r>
          </a:p>
        </p:txBody>
      </p:sp>
    </p:spTree>
    <p:extLst>
      <p:ext uri="{BB962C8B-B14F-4D97-AF65-F5344CB8AC3E}">
        <p14:creationId xmlns:p14="http://schemas.microsoft.com/office/powerpoint/2010/main" val="4231837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9AB27-17CC-4F96-BBD7-A279D776978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795045F-DE45-4F0C-B7DF-AD43AE800212}"/>
              </a:ext>
            </a:extLst>
          </p:cNvPr>
          <p:cNvSpPr>
            <a:spLocks noGrp="1"/>
          </p:cNvSpPr>
          <p:nvPr>
            <p:ph sz="half" idx="1"/>
          </p:nvPr>
        </p:nvSpPr>
        <p:spPr>
          <a:xfrm>
            <a:off x="1471085" y="1385888"/>
            <a:ext cx="4794249" cy="4922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182B7D4A-D87C-49F0-8954-F3EFA245DFD9}"/>
              </a:ext>
            </a:extLst>
          </p:cNvPr>
          <p:cNvSpPr>
            <a:spLocks noGrp="1"/>
          </p:cNvSpPr>
          <p:nvPr>
            <p:ph sz="half" idx="2"/>
          </p:nvPr>
        </p:nvSpPr>
        <p:spPr>
          <a:xfrm>
            <a:off x="6468533" y="1385888"/>
            <a:ext cx="4794251" cy="4922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id="{BCB4BD78-651B-44CB-8B31-75C6CB911363}"/>
              </a:ext>
            </a:extLst>
          </p:cNvPr>
          <p:cNvSpPr>
            <a:spLocks noGrp="1"/>
          </p:cNvSpPr>
          <p:nvPr>
            <p:ph type="ftr" sz="quarter" idx="10"/>
          </p:nvPr>
        </p:nvSpPr>
        <p:spPr/>
        <p:txBody>
          <a:bodyPr/>
          <a:lstStyle>
            <a:lvl1pPr>
              <a:defRPr/>
            </a:lvl1pPr>
          </a:lstStyle>
          <a:p>
            <a:r>
              <a:rPr lang="en-AU" altLang="en-US"/>
              <a:t>CSIRO.</a:t>
            </a:r>
            <a:r>
              <a:rPr lang="en-AU" altLang="en-US" b="0">
                <a:solidFill>
                  <a:schemeClr val="tx1"/>
                </a:solidFill>
              </a:rPr>
              <a:t>  Modelling actual evapotranspiration for Australia</a:t>
            </a:r>
          </a:p>
        </p:txBody>
      </p:sp>
    </p:spTree>
    <p:extLst>
      <p:ext uri="{BB962C8B-B14F-4D97-AF65-F5344CB8AC3E}">
        <p14:creationId xmlns:p14="http://schemas.microsoft.com/office/powerpoint/2010/main" val="1272325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A539A-6AAB-4D80-8C18-EB4CA5135244}"/>
              </a:ext>
            </a:extLst>
          </p:cNvPr>
          <p:cNvSpPr>
            <a:spLocks noGrp="1"/>
          </p:cNvSpPr>
          <p:nvPr>
            <p:ph type="title"/>
          </p:nvPr>
        </p:nvSpPr>
        <p:spPr>
          <a:xfrm>
            <a:off x="840317" y="365126"/>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C3D3EA2-EF78-40BB-B3F1-45442BC5CFB7}"/>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4E787E-01B4-44BE-BF41-151BBF3EBC09}"/>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0F3EA9C4-8979-40D0-9777-14513190FFD8}"/>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E68ABF-8C1F-4258-9BE4-3076CE680DD3}"/>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Footer Placeholder 6">
            <a:extLst>
              <a:ext uri="{FF2B5EF4-FFF2-40B4-BE49-F238E27FC236}">
                <a16:creationId xmlns:a16="http://schemas.microsoft.com/office/drawing/2014/main" id="{0001B1A9-0C98-4055-BAB6-02A646EB0D6E}"/>
              </a:ext>
            </a:extLst>
          </p:cNvPr>
          <p:cNvSpPr>
            <a:spLocks noGrp="1"/>
          </p:cNvSpPr>
          <p:nvPr>
            <p:ph type="ftr" sz="quarter" idx="10"/>
          </p:nvPr>
        </p:nvSpPr>
        <p:spPr/>
        <p:txBody>
          <a:bodyPr/>
          <a:lstStyle>
            <a:lvl1pPr>
              <a:defRPr/>
            </a:lvl1pPr>
          </a:lstStyle>
          <a:p>
            <a:r>
              <a:rPr lang="en-AU" altLang="en-US"/>
              <a:t>CSIRO.</a:t>
            </a:r>
            <a:r>
              <a:rPr lang="en-AU" altLang="en-US" b="0">
                <a:solidFill>
                  <a:schemeClr val="tx1"/>
                </a:solidFill>
              </a:rPr>
              <a:t>  Modelling actual evapotranspiration for Australia</a:t>
            </a:r>
          </a:p>
        </p:txBody>
      </p:sp>
    </p:spTree>
    <p:extLst>
      <p:ext uri="{BB962C8B-B14F-4D97-AF65-F5344CB8AC3E}">
        <p14:creationId xmlns:p14="http://schemas.microsoft.com/office/powerpoint/2010/main" val="953881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D06CC-BB0F-44A1-B7DE-DE9F735BC960}"/>
              </a:ext>
            </a:extLst>
          </p:cNvPr>
          <p:cNvSpPr>
            <a:spLocks noGrp="1"/>
          </p:cNvSpPr>
          <p:nvPr>
            <p:ph type="title"/>
          </p:nvPr>
        </p:nvSpPr>
        <p:spPr/>
        <p:txBody>
          <a:bodyPr/>
          <a:lstStyle/>
          <a:p>
            <a:r>
              <a:rPr lang="en-US"/>
              <a:t>Click to edit Master title style</a:t>
            </a:r>
            <a:endParaRPr lang="en-AU"/>
          </a:p>
        </p:txBody>
      </p:sp>
      <p:sp>
        <p:nvSpPr>
          <p:cNvPr id="3" name="Footer Placeholder 2">
            <a:extLst>
              <a:ext uri="{FF2B5EF4-FFF2-40B4-BE49-F238E27FC236}">
                <a16:creationId xmlns:a16="http://schemas.microsoft.com/office/drawing/2014/main" id="{9005270F-CA36-400D-8F45-9BE438F5EA68}"/>
              </a:ext>
            </a:extLst>
          </p:cNvPr>
          <p:cNvSpPr>
            <a:spLocks noGrp="1"/>
          </p:cNvSpPr>
          <p:nvPr>
            <p:ph type="ftr" sz="quarter" idx="10"/>
          </p:nvPr>
        </p:nvSpPr>
        <p:spPr/>
        <p:txBody>
          <a:bodyPr/>
          <a:lstStyle>
            <a:lvl1pPr>
              <a:defRPr/>
            </a:lvl1pPr>
          </a:lstStyle>
          <a:p>
            <a:r>
              <a:rPr lang="en-AU" altLang="en-US"/>
              <a:t>CSIRO.</a:t>
            </a:r>
            <a:r>
              <a:rPr lang="en-AU" altLang="en-US" b="0">
                <a:solidFill>
                  <a:schemeClr val="tx1"/>
                </a:solidFill>
              </a:rPr>
              <a:t>  Modelling actual evapotranspiration for Australia</a:t>
            </a:r>
          </a:p>
        </p:txBody>
      </p:sp>
    </p:spTree>
    <p:extLst>
      <p:ext uri="{BB962C8B-B14F-4D97-AF65-F5344CB8AC3E}">
        <p14:creationId xmlns:p14="http://schemas.microsoft.com/office/powerpoint/2010/main" val="313612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88C8B0F-AD9F-4046-8EBA-A5E18E71AB2F}"/>
              </a:ext>
            </a:extLst>
          </p:cNvPr>
          <p:cNvSpPr>
            <a:spLocks noGrp="1"/>
          </p:cNvSpPr>
          <p:nvPr>
            <p:ph type="ftr" sz="quarter" idx="10"/>
          </p:nvPr>
        </p:nvSpPr>
        <p:spPr/>
        <p:txBody>
          <a:bodyPr/>
          <a:lstStyle>
            <a:lvl1pPr>
              <a:defRPr/>
            </a:lvl1pPr>
          </a:lstStyle>
          <a:p>
            <a:r>
              <a:rPr lang="en-AU" altLang="en-US"/>
              <a:t>CSIRO.</a:t>
            </a:r>
            <a:r>
              <a:rPr lang="en-AU" altLang="en-US" b="0">
                <a:solidFill>
                  <a:schemeClr val="tx1"/>
                </a:solidFill>
              </a:rPr>
              <a:t>  Modelling actual evapotranspiration for Australia</a:t>
            </a:r>
          </a:p>
        </p:txBody>
      </p:sp>
    </p:spTree>
    <p:extLst>
      <p:ext uri="{BB962C8B-B14F-4D97-AF65-F5344CB8AC3E}">
        <p14:creationId xmlns:p14="http://schemas.microsoft.com/office/powerpoint/2010/main" val="21076450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1C0CD-3445-40D0-A372-F587CF7E9DBE}"/>
              </a:ext>
            </a:extLst>
          </p:cNvPr>
          <p:cNvSpPr>
            <a:spLocks noGrp="1"/>
          </p:cNvSpPr>
          <p:nvPr>
            <p:ph type="title"/>
          </p:nvPr>
        </p:nvSpPr>
        <p:spPr>
          <a:xfrm>
            <a:off x="840318" y="457200"/>
            <a:ext cx="3932767" cy="1600200"/>
          </a:xfrm>
        </p:spPr>
        <p:txBody>
          <a:bodyPr/>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DB430D80-82F2-474A-99BB-685E46B2F5BE}"/>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24359F89-1E13-4828-9AAB-4F5BAF56DDC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68353696-F104-43AB-972A-58AF9E81F17E}"/>
              </a:ext>
            </a:extLst>
          </p:cNvPr>
          <p:cNvSpPr>
            <a:spLocks noGrp="1"/>
          </p:cNvSpPr>
          <p:nvPr>
            <p:ph type="ftr" sz="quarter" idx="10"/>
          </p:nvPr>
        </p:nvSpPr>
        <p:spPr/>
        <p:txBody>
          <a:bodyPr/>
          <a:lstStyle>
            <a:lvl1pPr>
              <a:defRPr/>
            </a:lvl1pPr>
          </a:lstStyle>
          <a:p>
            <a:r>
              <a:rPr lang="en-AU" altLang="en-US"/>
              <a:t>CSIRO.</a:t>
            </a:r>
            <a:r>
              <a:rPr lang="en-AU" altLang="en-US" b="0">
                <a:solidFill>
                  <a:schemeClr val="tx1"/>
                </a:solidFill>
              </a:rPr>
              <a:t>  Modelling actual evapotranspiration for Australia</a:t>
            </a:r>
          </a:p>
        </p:txBody>
      </p:sp>
    </p:spTree>
    <p:extLst>
      <p:ext uri="{BB962C8B-B14F-4D97-AF65-F5344CB8AC3E}">
        <p14:creationId xmlns:p14="http://schemas.microsoft.com/office/powerpoint/2010/main" val="530218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29E49-CCF4-4CA7-9B4D-5B5F01C76BE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2A656F5-E3EA-4FDD-9EBD-64E6A55B6E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F9FA0ED-6E2D-4538-B9DD-61F1122E52AE}"/>
              </a:ext>
            </a:extLst>
          </p:cNvPr>
          <p:cNvSpPr>
            <a:spLocks noGrp="1"/>
          </p:cNvSpPr>
          <p:nvPr>
            <p:ph type="dt" sz="half" idx="10"/>
          </p:nvPr>
        </p:nvSpPr>
        <p:spPr/>
        <p:txBody>
          <a:bodyPr/>
          <a:lstStyle/>
          <a:p>
            <a:fld id="{670125CD-80D7-4F21-9262-F8B2E9D87D37}" type="datetimeFigureOut">
              <a:rPr lang="en-AU" smtClean="0"/>
              <a:t>15/07/2020</a:t>
            </a:fld>
            <a:endParaRPr lang="en-AU"/>
          </a:p>
        </p:txBody>
      </p:sp>
      <p:sp>
        <p:nvSpPr>
          <p:cNvPr id="5" name="Footer Placeholder 4">
            <a:extLst>
              <a:ext uri="{FF2B5EF4-FFF2-40B4-BE49-F238E27FC236}">
                <a16:creationId xmlns:a16="http://schemas.microsoft.com/office/drawing/2014/main" id="{55CB3CA4-1A9F-4E6B-A59E-059029E3B32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77DFC37-87C7-41AE-B6DA-678D0239305D}"/>
              </a:ext>
            </a:extLst>
          </p:cNvPr>
          <p:cNvSpPr>
            <a:spLocks noGrp="1"/>
          </p:cNvSpPr>
          <p:nvPr>
            <p:ph type="sldNum" sz="quarter" idx="12"/>
          </p:nvPr>
        </p:nvSpPr>
        <p:spPr/>
        <p:txBody>
          <a:bodyPr/>
          <a:lstStyle/>
          <a:p>
            <a:fld id="{A01AF495-0C7C-4018-87A5-9D79C4C7AFDF}" type="slidenum">
              <a:rPr lang="en-AU" smtClean="0"/>
              <a:t>‹#›</a:t>
            </a:fld>
            <a:endParaRPr lang="en-AU"/>
          </a:p>
        </p:txBody>
      </p:sp>
    </p:spTree>
    <p:extLst>
      <p:ext uri="{BB962C8B-B14F-4D97-AF65-F5344CB8AC3E}">
        <p14:creationId xmlns:p14="http://schemas.microsoft.com/office/powerpoint/2010/main" val="18505093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2DAD3-A752-4DF1-A1A7-DB8931AA5013}"/>
              </a:ext>
            </a:extLst>
          </p:cNvPr>
          <p:cNvSpPr>
            <a:spLocks noGrp="1"/>
          </p:cNvSpPr>
          <p:nvPr>
            <p:ph type="title"/>
          </p:nvPr>
        </p:nvSpPr>
        <p:spPr>
          <a:xfrm>
            <a:off x="840318" y="457200"/>
            <a:ext cx="3932767" cy="1600200"/>
          </a:xfrm>
        </p:spPr>
        <p:txBody>
          <a:bodyPr/>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DDE07010-5BD5-4267-BCB8-271DDA888A8B}"/>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52552314-D163-4807-8D48-A902B304C9FA}"/>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F97BF611-BC37-498A-8B6C-8DE2EFE25C05}"/>
              </a:ext>
            </a:extLst>
          </p:cNvPr>
          <p:cNvSpPr>
            <a:spLocks noGrp="1"/>
          </p:cNvSpPr>
          <p:nvPr>
            <p:ph type="ftr" sz="quarter" idx="10"/>
          </p:nvPr>
        </p:nvSpPr>
        <p:spPr/>
        <p:txBody>
          <a:bodyPr/>
          <a:lstStyle>
            <a:lvl1pPr>
              <a:defRPr/>
            </a:lvl1pPr>
          </a:lstStyle>
          <a:p>
            <a:r>
              <a:rPr lang="en-AU" altLang="en-US"/>
              <a:t>CSIRO.</a:t>
            </a:r>
            <a:r>
              <a:rPr lang="en-AU" altLang="en-US" b="0">
                <a:solidFill>
                  <a:schemeClr val="tx1"/>
                </a:solidFill>
              </a:rPr>
              <a:t>  Modelling actual evapotranspiration for Australia</a:t>
            </a:r>
          </a:p>
        </p:txBody>
      </p:sp>
    </p:spTree>
    <p:extLst>
      <p:ext uri="{BB962C8B-B14F-4D97-AF65-F5344CB8AC3E}">
        <p14:creationId xmlns:p14="http://schemas.microsoft.com/office/powerpoint/2010/main" val="2802556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26352-B3B3-4F1D-808D-B10A7E0AA10F}"/>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8544D6E-4CFE-421E-BE7A-F97AD9A6D6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a:extLst>
              <a:ext uri="{FF2B5EF4-FFF2-40B4-BE49-F238E27FC236}">
                <a16:creationId xmlns:a16="http://schemas.microsoft.com/office/drawing/2014/main" id="{79FBC01F-88DA-47B1-B119-FA135621A600}"/>
              </a:ext>
            </a:extLst>
          </p:cNvPr>
          <p:cNvSpPr>
            <a:spLocks noGrp="1"/>
          </p:cNvSpPr>
          <p:nvPr>
            <p:ph type="ftr" sz="quarter" idx="10"/>
          </p:nvPr>
        </p:nvSpPr>
        <p:spPr/>
        <p:txBody>
          <a:bodyPr/>
          <a:lstStyle>
            <a:lvl1pPr>
              <a:defRPr/>
            </a:lvl1pPr>
          </a:lstStyle>
          <a:p>
            <a:r>
              <a:rPr lang="en-AU" altLang="en-US"/>
              <a:t>CSIRO.</a:t>
            </a:r>
            <a:r>
              <a:rPr lang="en-AU" altLang="en-US" b="0">
                <a:solidFill>
                  <a:schemeClr val="tx1"/>
                </a:solidFill>
              </a:rPr>
              <a:t>  Modelling actual evapotranspiration for Australia</a:t>
            </a:r>
          </a:p>
        </p:txBody>
      </p:sp>
    </p:spTree>
    <p:extLst>
      <p:ext uri="{BB962C8B-B14F-4D97-AF65-F5344CB8AC3E}">
        <p14:creationId xmlns:p14="http://schemas.microsoft.com/office/powerpoint/2010/main" val="2737551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29F6E5-71AA-4FF6-980F-4E0E476D267F}"/>
              </a:ext>
            </a:extLst>
          </p:cNvPr>
          <p:cNvSpPr>
            <a:spLocks noGrp="1"/>
          </p:cNvSpPr>
          <p:nvPr>
            <p:ph type="title" orient="vert"/>
          </p:nvPr>
        </p:nvSpPr>
        <p:spPr>
          <a:xfrm>
            <a:off x="8815917" y="80963"/>
            <a:ext cx="2446867" cy="6227762"/>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C0B9CA1-F3DB-469F-8245-792A15EE1615}"/>
              </a:ext>
            </a:extLst>
          </p:cNvPr>
          <p:cNvSpPr>
            <a:spLocks noGrp="1"/>
          </p:cNvSpPr>
          <p:nvPr>
            <p:ph type="body" orient="vert" idx="1"/>
          </p:nvPr>
        </p:nvSpPr>
        <p:spPr>
          <a:xfrm>
            <a:off x="1471085" y="80963"/>
            <a:ext cx="7141633" cy="6227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a:extLst>
              <a:ext uri="{FF2B5EF4-FFF2-40B4-BE49-F238E27FC236}">
                <a16:creationId xmlns:a16="http://schemas.microsoft.com/office/drawing/2014/main" id="{069B434E-8572-4C2E-9ED3-2780B98B7F53}"/>
              </a:ext>
            </a:extLst>
          </p:cNvPr>
          <p:cNvSpPr>
            <a:spLocks noGrp="1"/>
          </p:cNvSpPr>
          <p:nvPr>
            <p:ph type="ftr" sz="quarter" idx="10"/>
          </p:nvPr>
        </p:nvSpPr>
        <p:spPr/>
        <p:txBody>
          <a:bodyPr/>
          <a:lstStyle>
            <a:lvl1pPr>
              <a:defRPr/>
            </a:lvl1pPr>
          </a:lstStyle>
          <a:p>
            <a:r>
              <a:rPr lang="en-AU" altLang="en-US"/>
              <a:t>CSIRO.</a:t>
            </a:r>
            <a:r>
              <a:rPr lang="en-AU" altLang="en-US" b="0">
                <a:solidFill>
                  <a:schemeClr val="tx1"/>
                </a:solidFill>
              </a:rPr>
              <a:t>  Modelling actual evapotranspiration for Australia</a:t>
            </a:r>
          </a:p>
        </p:txBody>
      </p:sp>
    </p:spTree>
    <p:extLst>
      <p:ext uri="{BB962C8B-B14F-4D97-AF65-F5344CB8AC3E}">
        <p14:creationId xmlns:p14="http://schemas.microsoft.com/office/powerpoint/2010/main" val="8911437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812BF-27F0-4E94-9CA4-A4744DD1555B}"/>
              </a:ext>
            </a:extLst>
          </p:cNvPr>
          <p:cNvSpPr>
            <a:spLocks noGrp="1"/>
          </p:cNvSpPr>
          <p:nvPr>
            <p:ph type="title"/>
          </p:nvPr>
        </p:nvSpPr>
        <p:spPr>
          <a:xfrm>
            <a:off x="1471085" y="80963"/>
            <a:ext cx="9791700" cy="900112"/>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FE8D296-4679-472B-A9E4-841ACCC25B93}"/>
              </a:ext>
            </a:extLst>
          </p:cNvPr>
          <p:cNvSpPr>
            <a:spLocks noGrp="1"/>
          </p:cNvSpPr>
          <p:nvPr>
            <p:ph type="body" sz="half" idx="1"/>
          </p:nvPr>
        </p:nvSpPr>
        <p:spPr>
          <a:xfrm>
            <a:off x="1471085" y="1385888"/>
            <a:ext cx="4794249" cy="4922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BCC768AF-4C50-4D38-BA27-362A6DBA2690}"/>
              </a:ext>
            </a:extLst>
          </p:cNvPr>
          <p:cNvSpPr>
            <a:spLocks noGrp="1"/>
          </p:cNvSpPr>
          <p:nvPr>
            <p:ph sz="half" idx="2"/>
          </p:nvPr>
        </p:nvSpPr>
        <p:spPr>
          <a:xfrm>
            <a:off x="6468533" y="1385888"/>
            <a:ext cx="4794251" cy="4922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id="{BB828195-71CF-419C-809D-F74B91CB5ACB}"/>
              </a:ext>
            </a:extLst>
          </p:cNvPr>
          <p:cNvSpPr>
            <a:spLocks noGrp="1"/>
          </p:cNvSpPr>
          <p:nvPr>
            <p:ph type="ftr" sz="quarter" idx="10"/>
          </p:nvPr>
        </p:nvSpPr>
        <p:spPr>
          <a:xfrm>
            <a:off x="1471085" y="6588126"/>
            <a:ext cx="9791700" cy="257175"/>
          </a:xfrm>
        </p:spPr>
        <p:txBody>
          <a:bodyPr/>
          <a:lstStyle>
            <a:lvl1pPr>
              <a:defRPr/>
            </a:lvl1pPr>
          </a:lstStyle>
          <a:p>
            <a:r>
              <a:rPr lang="en-AU" altLang="en-US"/>
              <a:t>CSIRO.</a:t>
            </a:r>
            <a:r>
              <a:rPr lang="en-AU" altLang="en-US" b="0">
                <a:solidFill>
                  <a:schemeClr val="tx1"/>
                </a:solidFill>
              </a:rPr>
              <a:t>  Modelling actual evapotranspiration for Australia</a:t>
            </a:r>
          </a:p>
        </p:txBody>
      </p:sp>
    </p:spTree>
    <p:extLst>
      <p:ext uri="{BB962C8B-B14F-4D97-AF65-F5344CB8AC3E}">
        <p14:creationId xmlns:p14="http://schemas.microsoft.com/office/powerpoint/2010/main" val="2687704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EAE1A-3D80-46EB-9717-BA99A17D6A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38C456E4-2D54-49BE-A7B1-2F5CF43971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446B22-CEB0-4730-8E4B-38944729D6AD}"/>
              </a:ext>
            </a:extLst>
          </p:cNvPr>
          <p:cNvSpPr>
            <a:spLocks noGrp="1"/>
          </p:cNvSpPr>
          <p:nvPr>
            <p:ph type="dt" sz="half" idx="10"/>
          </p:nvPr>
        </p:nvSpPr>
        <p:spPr/>
        <p:txBody>
          <a:bodyPr/>
          <a:lstStyle/>
          <a:p>
            <a:fld id="{670125CD-80D7-4F21-9262-F8B2E9D87D37}" type="datetimeFigureOut">
              <a:rPr lang="en-AU" smtClean="0"/>
              <a:t>15/07/2020</a:t>
            </a:fld>
            <a:endParaRPr lang="en-AU"/>
          </a:p>
        </p:txBody>
      </p:sp>
      <p:sp>
        <p:nvSpPr>
          <p:cNvPr id="5" name="Footer Placeholder 4">
            <a:extLst>
              <a:ext uri="{FF2B5EF4-FFF2-40B4-BE49-F238E27FC236}">
                <a16:creationId xmlns:a16="http://schemas.microsoft.com/office/drawing/2014/main" id="{87B41559-B819-4765-8F6C-D1A813F81DB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46DA105-6C20-45C4-A80C-CD51594C7713}"/>
              </a:ext>
            </a:extLst>
          </p:cNvPr>
          <p:cNvSpPr>
            <a:spLocks noGrp="1"/>
          </p:cNvSpPr>
          <p:nvPr>
            <p:ph type="sldNum" sz="quarter" idx="12"/>
          </p:nvPr>
        </p:nvSpPr>
        <p:spPr/>
        <p:txBody>
          <a:bodyPr/>
          <a:lstStyle/>
          <a:p>
            <a:fld id="{A01AF495-0C7C-4018-87A5-9D79C4C7AFDF}" type="slidenum">
              <a:rPr lang="en-AU" smtClean="0"/>
              <a:t>‹#›</a:t>
            </a:fld>
            <a:endParaRPr lang="en-AU"/>
          </a:p>
        </p:txBody>
      </p:sp>
    </p:spTree>
    <p:extLst>
      <p:ext uri="{BB962C8B-B14F-4D97-AF65-F5344CB8AC3E}">
        <p14:creationId xmlns:p14="http://schemas.microsoft.com/office/powerpoint/2010/main" val="1631386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D7794-9C8E-4F2F-BB41-344DAC2779E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CF042FF-BD2B-4549-8B57-822B762577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8CDB0FE2-A4D2-4341-8CC1-52010F8C61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D1BC2F0-0467-4632-B4D2-F2417FEA6E1C}"/>
              </a:ext>
            </a:extLst>
          </p:cNvPr>
          <p:cNvSpPr>
            <a:spLocks noGrp="1"/>
          </p:cNvSpPr>
          <p:nvPr>
            <p:ph type="dt" sz="half" idx="10"/>
          </p:nvPr>
        </p:nvSpPr>
        <p:spPr/>
        <p:txBody>
          <a:bodyPr/>
          <a:lstStyle/>
          <a:p>
            <a:fld id="{670125CD-80D7-4F21-9262-F8B2E9D87D37}" type="datetimeFigureOut">
              <a:rPr lang="en-AU" smtClean="0"/>
              <a:t>15/07/2020</a:t>
            </a:fld>
            <a:endParaRPr lang="en-AU"/>
          </a:p>
        </p:txBody>
      </p:sp>
      <p:sp>
        <p:nvSpPr>
          <p:cNvPr id="6" name="Footer Placeholder 5">
            <a:extLst>
              <a:ext uri="{FF2B5EF4-FFF2-40B4-BE49-F238E27FC236}">
                <a16:creationId xmlns:a16="http://schemas.microsoft.com/office/drawing/2014/main" id="{9B9D0D97-8179-44D9-A3AA-69F2CEA4F92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30C7920-840D-4ABA-AE8F-F26D7F075121}"/>
              </a:ext>
            </a:extLst>
          </p:cNvPr>
          <p:cNvSpPr>
            <a:spLocks noGrp="1"/>
          </p:cNvSpPr>
          <p:nvPr>
            <p:ph type="sldNum" sz="quarter" idx="12"/>
          </p:nvPr>
        </p:nvSpPr>
        <p:spPr/>
        <p:txBody>
          <a:bodyPr/>
          <a:lstStyle/>
          <a:p>
            <a:fld id="{A01AF495-0C7C-4018-87A5-9D79C4C7AFDF}" type="slidenum">
              <a:rPr lang="en-AU" smtClean="0"/>
              <a:t>‹#›</a:t>
            </a:fld>
            <a:endParaRPr lang="en-AU"/>
          </a:p>
        </p:txBody>
      </p:sp>
    </p:spTree>
    <p:extLst>
      <p:ext uri="{BB962C8B-B14F-4D97-AF65-F5344CB8AC3E}">
        <p14:creationId xmlns:p14="http://schemas.microsoft.com/office/powerpoint/2010/main" val="4234862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6F412-26E9-4E0B-BDC9-936243E2DC48}"/>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F1B3817-E591-4BE7-B8E4-22E8737D43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03681E-5D02-496E-9C3F-8DF362230B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B6EBC863-4E48-46E5-B8B1-A52670BD21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B6D1BB-64A4-4A52-B271-AFAC145728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2D2A9308-2120-4D2F-9C04-7E26A0AA6C0D}"/>
              </a:ext>
            </a:extLst>
          </p:cNvPr>
          <p:cNvSpPr>
            <a:spLocks noGrp="1"/>
          </p:cNvSpPr>
          <p:nvPr>
            <p:ph type="dt" sz="half" idx="10"/>
          </p:nvPr>
        </p:nvSpPr>
        <p:spPr/>
        <p:txBody>
          <a:bodyPr/>
          <a:lstStyle/>
          <a:p>
            <a:fld id="{670125CD-80D7-4F21-9262-F8B2E9D87D37}" type="datetimeFigureOut">
              <a:rPr lang="en-AU" smtClean="0"/>
              <a:t>15/07/2020</a:t>
            </a:fld>
            <a:endParaRPr lang="en-AU"/>
          </a:p>
        </p:txBody>
      </p:sp>
      <p:sp>
        <p:nvSpPr>
          <p:cNvPr id="8" name="Footer Placeholder 7">
            <a:extLst>
              <a:ext uri="{FF2B5EF4-FFF2-40B4-BE49-F238E27FC236}">
                <a16:creationId xmlns:a16="http://schemas.microsoft.com/office/drawing/2014/main" id="{87EC8BB4-62F4-4919-A292-F448335635C6}"/>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14F10B29-47D6-4D38-A81E-3BD014F2F6A6}"/>
              </a:ext>
            </a:extLst>
          </p:cNvPr>
          <p:cNvSpPr>
            <a:spLocks noGrp="1"/>
          </p:cNvSpPr>
          <p:nvPr>
            <p:ph type="sldNum" sz="quarter" idx="12"/>
          </p:nvPr>
        </p:nvSpPr>
        <p:spPr/>
        <p:txBody>
          <a:bodyPr/>
          <a:lstStyle/>
          <a:p>
            <a:fld id="{A01AF495-0C7C-4018-87A5-9D79C4C7AFDF}" type="slidenum">
              <a:rPr lang="en-AU" smtClean="0"/>
              <a:t>‹#›</a:t>
            </a:fld>
            <a:endParaRPr lang="en-AU"/>
          </a:p>
        </p:txBody>
      </p:sp>
    </p:spTree>
    <p:extLst>
      <p:ext uri="{BB962C8B-B14F-4D97-AF65-F5344CB8AC3E}">
        <p14:creationId xmlns:p14="http://schemas.microsoft.com/office/powerpoint/2010/main" val="3032812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9C082-D59A-464D-AD7D-53134E754CE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3C1789D7-A130-4869-8A54-2AC7996FE384}"/>
              </a:ext>
            </a:extLst>
          </p:cNvPr>
          <p:cNvSpPr>
            <a:spLocks noGrp="1"/>
          </p:cNvSpPr>
          <p:nvPr>
            <p:ph type="dt" sz="half" idx="10"/>
          </p:nvPr>
        </p:nvSpPr>
        <p:spPr/>
        <p:txBody>
          <a:bodyPr/>
          <a:lstStyle/>
          <a:p>
            <a:fld id="{670125CD-80D7-4F21-9262-F8B2E9D87D37}" type="datetimeFigureOut">
              <a:rPr lang="en-AU" smtClean="0"/>
              <a:t>15/07/2020</a:t>
            </a:fld>
            <a:endParaRPr lang="en-AU"/>
          </a:p>
        </p:txBody>
      </p:sp>
      <p:sp>
        <p:nvSpPr>
          <p:cNvPr id="4" name="Footer Placeholder 3">
            <a:extLst>
              <a:ext uri="{FF2B5EF4-FFF2-40B4-BE49-F238E27FC236}">
                <a16:creationId xmlns:a16="http://schemas.microsoft.com/office/drawing/2014/main" id="{0A2A69DA-69FE-44DE-810D-4CA5812B505D}"/>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6872D19-622F-4CCD-BD2D-6CFA6EA61C5A}"/>
              </a:ext>
            </a:extLst>
          </p:cNvPr>
          <p:cNvSpPr>
            <a:spLocks noGrp="1"/>
          </p:cNvSpPr>
          <p:nvPr>
            <p:ph type="sldNum" sz="quarter" idx="12"/>
          </p:nvPr>
        </p:nvSpPr>
        <p:spPr/>
        <p:txBody>
          <a:bodyPr/>
          <a:lstStyle/>
          <a:p>
            <a:fld id="{A01AF495-0C7C-4018-87A5-9D79C4C7AFDF}" type="slidenum">
              <a:rPr lang="en-AU" smtClean="0"/>
              <a:t>‹#›</a:t>
            </a:fld>
            <a:endParaRPr lang="en-AU"/>
          </a:p>
        </p:txBody>
      </p:sp>
    </p:spTree>
    <p:extLst>
      <p:ext uri="{BB962C8B-B14F-4D97-AF65-F5344CB8AC3E}">
        <p14:creationId xmlns:p14="http://schemas.microsoft.com/office/powerpoint/2010/main" val="2153195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08C05D-5D0C-4B8C-94EF-3875200FB3B0}"/>
              </a:ext>
            </a:extLst>
          </p:cNvPr>
          <p:cNvSpPr>
            <a:spLocks noGrp="1"/>
          </p:cNvSpPr>
          <p:nvPr>
            <p:ph type="dt" sz="half" idx="10"/>
          </p:nvPr>
        </p:nvSpPr>
        <p:spPr/>
        <p:txBody>
          <a:bodyPr/>
          <a:lstStyle/>
          <a:p>
            <a:fld id="{670125CD-80D7-4F21-9262-F8B2E9D87D37}" type="datetimeFigureOut">
              <a:rPr lang="en-AU" smtClean="0"/>
              <a:t>15/07/2020</a:t>
            </a:fld>
            <a:endParaRPr lang="en-AU"/>
          </a:p>
        </p:txBody>
      </p:sp>
      <p:sp>
        <p:nvSpPr>
          <p:cNvPr id="3" name="Footer Placeholder 2">
            <a:extLst>
              <a:ext uri="{FF2B5EF4-FFF2-40B4-BE49-F238E27FC236}">
                <a16:creationId xmlns:a16="http://schemas.microsoft.com/office/drawing/2014/main" id="{729B5799-E42F-46EB-8DB9-B0DFD5DEFB5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FE5CE41F-2380-44EA-A996-B3DB8E5EDBE2}"/>
              </a:ext>
            </a:extLst>
          </p:cNvPr>
          <p:cNvSpPr>
            <a:spLocks noGrp="1"/>
          </p:cNvSpPr>
          <p:nvPr>
            <p:ph type="sldNum" sz="quarter" idx="12"/>
          </p:nvPr>
        </p:nvSpPr>
        <p:spPr/>
        <p:txBody>
          <a:bodyPr/>
          <a:lstStyle/>
          <a:p>
            <a:fld id="{A01AF495-0C7C-4018-87A5-9D79C4C7AFDF}" type="slidenum">
              <a:rPr lang="en-AU" smtClean="0"/>
              <a:t>‹#›</a:t>
            </a:fld>
            <a:endParaRPr lang="en-AU"/>
          </a:p>
        </p:txBody>
      </p:sp>
    </p:spTree>
    <p:extLst>
      <p:ext uri="{BB962C8B-B14F-4D97-AF65-F5344CB8AC3E}">
        <p14:creationId xmlns:p14="http://schemas.microsoft.com/office/powerpoint/2010/main" val="2254454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71A9E-E7F8-4BA6-BCF8-3C5319176F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0E082A19-2226-4F94-9C31-E2B443EA4B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73D0AC00-7099-4F71-91FB-7695B3069A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6F74A4-511B-45B0-8EC6-168AB199848B}"/>
              </a:ext>
            </a:extLst>
          </p:cNvPr>
          <p:cNvSpPr>
            <a:spLocks noGrp="1"/>
          </p:cNvSpPr>
          <p:nvPr>
            <p:ph type="dt" sz="half" idx="10"/>
          </p:nvPr>
        </p:nvSpPr>
        <p:spPr/>
        <p:txBody>
          <a:bodyPr/>
          <a:lstStyle/>
          <a:p>
            <a:fld id="{670125CD-80D7-4F21-9262-F8B2E9D87D37}" type="datetimeFigureOut">
              <a:rPr lang="en-AU" smtClean="0"/>
              <a:t>15/07/2020</a:t>
            </a:fld>
            <a:endParaRPr lang="en-AU"/>
          </a:p>
        </p:txBody>
      </p:sp>
      <p:sp>
        <p:nvSpPr>
          <p:cNvPr id="6" name="Footer Placeholder 5">
            <a:extLst>
              <a:ext uri="{FF2B5EF4-FFF2-40B4-BE49-F238E27FC236}">
                <a16:creationId xmlns:a16="http://schemas.microsoft.com/office/drawing/2014/main" id="{4BBC9E79-1491-413A-87BD-62A9AB8DC47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BE275E2-63E8-4E1F-B38C-AEE46E7E07DE}"/>
              </a:ext>
            </a:extLst>
          </p:cNvPr>
          <p:cNvSpPr>
            <a:spLocks noGrp="1"/>
          </p:cNvSpPr>
          <p:nvPr>
            <p:ph type="sldNum" sz="quarter" idx="12"/>
          </p:nvPr>
        </p:nvSpPr>
        <p:spPr/>
        <p:txBody>
          <a:bodyPr/>
          <a:lstStyle/>
          <a:p>
            <a:fld id="{A01AF495-0C7C-4018-87A5-9D79C4C7AFDF}" type="slidenum">
              <a:rPr lang="en-AU" smtClean="0"/>
              <a:t>‹#›</a:t>
            </a:fld>
            <a:endParaRPr lang="en-AU"/>
          </a:p>
        </p:txBody>
      </p:sp>
    </p:spTree>
    <p:extLst>
      <p:ext uri="{BB962C8B-B14F-4D97-AF65-F5344CB8AC3E}">
        <p14:creationId xmlns:p14="http://schemas.microsoft.com/office/powerpoint/2010/main" val="1731118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ACAFF-D69C-4F28-A7A2-7C8B108740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838B0357-79D1-4877-ACFF-D422EF3F3D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E0476399-3C8D-4E55-BFDC-85666137D7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078EF4-8D33-41C4-8D70-94F354892C86}"/>
              </a:ext>
            </a:extLst>
          </p:cNvPr>
          <p:cNvSpPr>
            <a:spLocks noGrp="1"/>
          </p:cNvSpPr>
          <p:nvPr>
            <p:ph type="dt" sz="half" idx="10"/>
          </p:nvPr>
        </p:nvSpPr>
        <p:spPr/>
        <p:txBody>
          <a:bodyPr/>
          <a:lstStyle/>
          <a:p>
            <a:fld id="{670125CD-80D7-4F21-9262-F8B2E9D87D37}" type="datetimeFigureOut">
              <a:rPr lang="en-AU" smtClean="0"/>
              <a:t>15/07/2020</a:t>
            </a:fld>
            <a:endParaRPr lang="en-AU"/>
          </a:p>
        </p:txBody>
      </p:sp>
      <p:sp>
        <p:nvSpPr>
          <p:cNvPr id="6" name="Footer Placeholder 5">
            <a:extLst>
              <a:ext uri="{FF2B5EF4-FFF2-40B4-BE49-F238E27FC236}">
                <a16:creationId xmlns:a16="http://schemas.microsoft.com/office/drawing/2014/main" id="{FAC80DBA-3E39-4266-861F-88298B8DA65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2442FF8-6E13-4D1D-8E4F-65B1F3EDFAC6}"/>
              </a:ext>
            </a:extLst>
          </p:cNvPr>
          <p:cNvSpPr>
            <a:spLocks noGrp="1"/>
          </p:cNvSpPr>
          <p:nvPr>
            <p:ph type="sldNum" sz="quarter" idx="12"/>
          </p:nvPr>
        </p:nvSpPr>
        <p:spPr/>
        <p:txBody>
          <a:bodyPr/>
          <a:lstStyle/>
          <a:p>
            <a:fld id="{A01AF495-0C7C-4018-87A5-9D79C4C7AFDF}" type="slidenum">
              <a:rPr lang="en-AU" smtClean="0"/>
              <a:t>‹#›</a:t>
            </a:fld>
            <a:endParaRPr lang="en-AU"/>
          </a:p>
        </p:txBody>
      </p:sp>
    </p:spTree>
    <p:extLst>
      <p:ext uri="{BB962C8B-B14F-4D97-AF65-F5344CB8AC3E}">
        <p14:creationId xmlns:p14="http://schemas.microsoft.com/office/powerpoint/2010/main" val="3096586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6F6278-3A6B-4574-82E4-9FF0514D94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6194CBD-3414-4241-B817-95B1955A07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521A53D-871E-46A8-9074-AD769395BD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0125CD-80D7-4F21-9262-F8B2E9D87D37}" type="datetimeFigureOut">
              <a:rPr lang="en-AU" smtClean="0"/>
              <a:t>15/07/2020</a:t>
            </a:fld>
            <a:endParaRPr lang="en-AU"/>
          </a:p>
        </p:txBody>
      </p:sp>
      <p:sp>
        <p:nvSpPr>
          <p:cNvPr id="5" name="Footer Placeholder 4">
            <a:extLst>
              <a:ext uri="{FF2B5EF4-FFF2-40B4-BE49-F238E27FC236}">
                <a16:creationId xmlns:a16="http://schemas.microsoft.com/office/drawing/2014/main" id="{765B5DDC-B47C-42E0-94AE-A59041E7C7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78074375-D68F-4DA3-B5D0-A5D3BE9AC9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1AF495-0C7C-4018-87A5-9D79C4C7AFDF}" type="slidenum">
              <a:rPr lang="en-AU" smtClean="0"/>
              <a:t>‹#›</a:t>
            </a:fld>
            <a:endParaRPr lang="en-AU"/>
          </a:p>
        </p:txBody>
      </p:sp>
    </p:spTree>
    <p:extLst>
      <p:ext uri="{BB962C8B-B14F-4D97-AF65-F5344CB8AC3E}">
        <p14:creationId xmlns:p14="http://schemas.microsoft.com/office/powerpoint/2010/main" val="2028707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63" name="Group 39">
            <a:extLst>
              <a:ext uri="{FF2B5EF4-FFF2-40B4-BE49-F238E27FC236}">
                <a16:creationId xmlns:a16="http://schemas.microsoft.com/office/drawing/2014/main" id="{96F705AD-E9BD-419A-9398-A31AB15BA241}"/>
              </a:ext>
            </a:extLst>
          </p:cNvPr>
          <p:cNvGrpSpPr>
            <a:grpSpLocks/>
          </p:cNvGrpSpPr>
          <p:nvPr/>
        </p:nvGrpSpPr>
        <p:grpSpPr bwMode="auto">
          <a:xfrm>
            <a:off x="0" y="-19050"/>
            <a:ext cx="12192000" cy="6889750"/>
            <a:chOff x="0" y="-12"/>
            <a:chExt cx="5760" cy="4340"/>
          </a:xfrm>
        </p:grpSpPr>
        <p:pic>
          <p:nvPicPr>
            <p:cNvPr id="1053" name="Picture 29" descr="text_slide_nolines_070618">
              <a:extLst>
                <a:ext uri="{FF2B5EF4-FFF2-40B4-BE49-F238E27FC236}">
                  <a16:creationId xmlns:a16="http://schemas.microsoft.com/office/drawing/2014/main" id="{FEB27E3A-349F-41DD-B4AA-9293FD4DB11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t="11275" r="476"/>
            <a:stretch>
              <a:fillRect/>
            </a:stretch>
          </p:blipFill>
          <p:spPr bwMode="auto">
            <a:xfrm>
              <a:off x="0" y="0"/>
              <a:ext cx="5760" cy="724"/>
            </a:xfrm>
            <a:prstGeom prst="rect">
              <a:avLst/>
            </a:prstGeom>
            <a:noFill/>
            <a:extLst>
              <a:ext uri="{909E8E84-426E-40DD-AFC4-6F175D3DCCD1}">
                <a14:hiddenFill xmlns:a14="http://schemas.microsoft.com/office/drawing/2010/main">
                  <a:solidFill>
                    <a:srgbClr val="FFFFFF"/>
                  </a:solidFill>
                </a14:hiddenFill>
              </a:ext>
            </a:extLst>
          </p:spPr>
        </p:pic>
        <p:grpSp>
          <p:nvGrpSpPr>
            <p:cNvPr id="1045" name="Group 21">
              <a:extLst>
                <a:ext uri="{FF2B5EF4-FFF2-40B4-BE49-F238E27FC236}">
                  <a16:creationId xmlns:a16="http://schemas.microsoft.com/office/drawing/2014/main" id="{77D36ADA-5879-429E-9497-B7A36E13CA08}"/>
                </a:ext>
              </a:extLst>
            </p:cNvPr>
            <p:cNvGrpSpPr>
              <a:grpSpLocks/>
            </p:cNvGrpSpPr>
            <p:nvPr/>
          </p:nvGrpSpPr>
          <p:grpSpPr bwMode="auto">
            <a:xfrm>
              <a:off x="84" y="-12"/>
              <a:ext cx="259" cy="4340"/>
              <a:chOff x="409" y="-1"/>
              <a:chExt cx="259" cy="4331"/>
            </a:xfrm>
          </p:grpSpPr>
          <p:sp>
            <p:nvSpPr>
              <p:cNvPr id="1046" name="Line 22">
                <a:extLst>
                  <a:ext uri="{FF2B5EF4-FFF2-40B4-BE49-F238E27FC236}">
                    <a16:creationId xmlns:a16="http://schemas.microsoft.com/office/drawing/2014/main" id="{F656F5B7-9A1C-4732-BCFA-752E5AFFEC6C}"/>
                  </a:ext>
                </a:extLst>
              </p:cNvPr>
              <p:cNvSpPr>
                <a:spLocks noChangeShapeType="1"/>
              </p:cNvSpPr>
              <p:nvPr/>
            </p:nvSpPr>
            <p:spPr bwMode="auto">
              <a:xfrm rot="286749" flipH="1">
                <a:off x="651" y="-1"/>
                <a:ext cx="17" cy="433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sz="1800"/>
              </a:p>
            </p:txBody>
          </p:sp>
          <p:sp>
            <p:nvSpPr>
              <p:cNvPr id="1047" name="Line 23">
                <a:extLst>
                  <a:ext uri="{FF2B5EF4-FFF2-40B4-BE49-F238E27FC236}">
                    <a16:creationId xmlns:a16="http://schemas.microsoft.com/office/drawing/2014/main" id="{DD70FED6-5B13-4A40-BB1A-21E2FDCF1223}"/>
                  </a:ext>
                </a:extLst>
              </p:cNvPr>
              <p:cNvSpPr>
                <a:spLocks noChangeShapeType="1"/>
              </p:cNvSpPr>
              <p:nvPr/>
            </p:nvSpPr>
            <p:spPr bwMode="auto">
              <a:xfrm rot="286749" flipH="1">
                <a:off x="569" y="-1"/>
                <a:ext cx="17" cy="433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sz="1800"/>
              </a:p>
            </p:txBody>
          </p:sp>
          <p:sp>
            <p:nvSpPr>
              <p:cNvPr id="1048" name="Line 24">
                <a:extLst>
                  <a:ext uri="{FF2B5EF4-FFF2-40B4-BE49-F238E27FC236}">
                    <a16:creationId xmlns:a16="http://schemas.microsoft.com/office/drawing/2014/main" id="{89B66BDC-7FF1-48D1-A7E4-80FCD1DABCF8}"/>
                  </a:ext>
                </a:extLst>
              </p:cNvPr>
              <p:cNvSpPr>
                <a:spLocks noChangeShapeType="1"/>
              </p:cNvSpPr>
              <p:nvPr/>
            </p:nvSpPr>
            <p:spPr bwMode="auto">
              <a:xfrm rot="286749" flipH="1">
                <a:off x="609" y="0"/>
                <a:ext cx="17" cy="433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sz="1800"/>
              </a:p>
            </p:txBody>
          </p:sp>
          <p:sp>
            <p:nvSpPr>
              <p:cNvPr id="1049" name="Line 25">
                <a:extLst>
                  <a:ext uri="{FF2B5EF4-FFF2-40B4-BE49-F238E27FC236}">
                    <a16:creationId xmlns:a16="http://schemas.microsoft.com/office/drawing/2014/main" id="{696C719A-19E3-4E80-BB5F-6F2E4F704054}"/>
                  </a:ext>
                </a:extLst>
              </p:cNvPr>
              <p:cNvSpPr>
                <a:spLocks noChangeShapeType="1"/>
              </p:cNvSpPr>
              <p:nvPr/>
            </p:nvSpPr>
            <p:spPr bwMode="auto">
              <a:xfrm rot="286749" flipH="1">
                <a:off x="529" y="0"/>
                <a:ext cx="17" cy="433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sz="1800"/>
              </a:p>
            </p:txBody>
          </p:sp>
          <p:sp>
            <p:nvSpPr>
              <p:cNvPr id="1050" name="Line 26">
                <a:extLst>
                  <a:ext uri="{FF2B5EF4-FFF2-40B4-BE49-F238E27FC236}">
                    <a16:creationId xmlns:a16="http://schemas.microsoft.com/office/drawing/2014/main" id="{762C2419-4044-4BA7-9834-66429BD7D54D}"/>
                  </a:ext>
                </a:extLst>
              </p:cNvPr>
              <p:cNvSpPr>
                <a:spLocks noChangeShapeType="1"/>
              </p:cNvSpPr>
              <p:nvPr/>
            </p:nvSpPr>
            <p:spPr bwMode="auto">
              <a:xfrm rot="286749" flipH="1">
                <a:off x="447" y="0"/>
                <a:ext cx="17" cy="433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sz="1800"/>
              </a:p>
            </p:txBody>
          </p:sp>
          <p:sp>
            <p:nvSpPr>
              <p:cNvPr id="1051" name="Line 27">
                <a:extLst>
                  <a:ext uri="{FF2B5EF4-FFF2-40B4-BE49-F238E27FC236}">
                    <a16:creationId xmlns:a16="http://schemas.microsoft.com/office/drawing/2014/main" id="{E3FB5295-6FCC-4FDC-A982-4C77E4C6DF4C}"/>
                  </a:ext>
                </a:extLst>
              </p:cNvPr>
              <p:cNvSpPr>
                <a:spLocks noChangeShapeType="1"/>
              </p:cNvSpPr>
              <p:nvPr/>
            </p:nvSpPr>
            <p:spPr bwMode="auto">
              <a:xfrm rot="286749" flipH="1">
                <a:off x="487" y="-1"/>
                <a:ext cx="17" cy="433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sz="1800"/>
              </a:p>
            </p:txBody>
          </p:sp>
          <p:sp>
            <p:nvSpPr>
              <p:cNvPr id="1052" name="Line 28">
                <a:extLst>
                  <a:ext uri="{FF2B5EF4-FFF2-40B4-BE49-F238E27FC236}">
                    <a16:creationId xmlns:a16="http://schemas.microsoft.com/office/drawing/2014/main" id="{C7C5384B-918F-4C17-83A5-514CB0891F9A}"/>
                  </a:ext>
                </a:extLst>
              </p:cNvPr>
              <p:cNvSpPr>
                <a:spLocks noChangeShapeType="1"/>
              </p:cNvSpPr>
              <p:nvPr/>
            </p:nvSpPr>
            <p:spPr bwMode="auto">
              <a:xfrm rot="286749" flipH="1">
                <a:off x="409" y="-1"/>
                <a:ext cx="17" cy="433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sz="1800"/>
              </a:p>
            </p:txBody>
          </p:sp>
        </p:grpSp>
        <p:pic>
          <p:nvPicPr>
            <p:cNvPr id="1060" name="Picture 36" descr="20070618_csiro7024">
              <a:extLst>
                <a:ext uri="{FF2B5EF4-FFF2-40B4-BE49-F238E27FC236}">
                  <a16:creationId xmlns:a16="http://schemas.microsoft.com/office/drawing/2014/main" id="{E3C85CA2-1EDC-45B4-9F14-9775CF2D48B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41" y="3989"/>
              <a:ext cx="204" cy="245"/>
            </a:xfrm>
            <a:prstGeom prst="rect">
              <a:avLst/>
            </a:prstGeom>
            <a:noFill/>
            <a:extLst>
              <a:ext uri="{909E8E84-426E-40DD-AFC4-6F175D3DCCD1}">
                <a14:hiddenFill xmlns:a14="http://schemas.microsoft.com/office/drawing/2010/main">
                  <a:solidFill>
                    <a:srgbClr val="FFFFFF"/>
                  </a:solidFill>
                </a14:hiddenFill>
              </a:ext>
            </a:extLst>
          </p:spPr>
        </p:pic>
      </p:grpSp>
      <p:sp>
        <p:nvSpPr>
          <p:cNvPr id="1026" name="Rectangle 2">
            <a:extLst>
              <a:ext uri="{FF2B5EF4-FFF2-40B4-BE49-F238E27FC236}">
                <a16:creationId xmlns:a16="http://schemas.microsoft.com/office/drawing/2014/main" id="{FD4726DD-3366-4335-9254-18A77CE7BECF}"/>
              </a:ext>
            </a:extLst>
          </p:cNvPr>
          <p:cNvSpPr>
            <a:spLocks noGrp="1" noChangeArrowheads="1"/>
          </p:cNvSpPr>
          <p:nvPr>
            <p:ph type="title"/>
          </p:nvPr>
        </p:nvSpPr>
        <p:spPr bwMode="auto">
          <a:xfrm>
            <a:off x="1471085" y="80963"/>
            <a:ext cx="97917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b" anchorCtr="0" compatLnSpc="1">
            <a:prstTxWarp prst="textNoShape">
              <a:avLst/>
            </a:prstTxWarp>
          </a:bodyPr>
          <a:lstStyle/>
          <a:p>
            <a:pPr lvl="0"/>
            <a:r>
              <a:rPr lang="en-AU" altLang="en-US"/>
              <a:t>Click to edit Master title style</a:t>
            </a:r>
          </a:p>
        </p:txBody>
      </p:sp>
      <p:sp>
        <p:nvSpPr>
          <p:cNvPr id="1027" name="Rectangle 3">
            <a:extLst>
              <a:ext uri="{FF2B5EF4-FFF2-40B4-BE49-F238E27FC236}">
                <a16:creationId xmlns:a16="http://schemas.microsoft.com/office/drawing/2014/main" id="{4E48C0CC-15E3-4DE2-A419-F9AD5E5AECA4}"/>
              </a:ext>
            </a:extLst>
          </p:cNvPr>
          <p:cNvSpPr>
            <a:spLocks noGrp="1" noChangeArrowheads="1"/>
          </p:cNvSpPr>
          <p:nvPr>
            <p:ph type="body" idx="1"/>
          </p:nvPr>
        </p:nvSpPr>
        <p:spPr bwMode="auto">
          <a:xfrm>
            <a:off x="1471085" y="1385888"/>
            <a:ext cx="9791700" cy="4922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p>
        </p:txBody>
      </p:sp>
      <p:sp>
        <p:nvSpPr>
          <p:cNvPr id="1029" name="Rectangle 5">
            <a:extLst>
              <a:ext uri="{FF2B5EF4-FFF2-40B4-BE49-F238E27FC236}">
                <a16:creationId xmlns:a16="http://schemas.microsoft.com/office/drawing/2014/main" id="{2A88D0CE-76CA-47AD-B796-203C4BB2426D}"/>
              </a:ext>
            </a:extLst>
          </p:cNvPr>
          <p:cNvSpPr>
            <a:spLocks noGrp="1" noChangeArrowheads="1"/>
          </p:cNvSpPr>
          <p:nvPr>
            <p:ph type="ftr" sz="quarter" idx="3"/>
          </p:nvPr>
        </p:nvSpPr>
        <p:spPr bwMode="auto">
          <a:xfrm>
            <a:off x="1471085" y="6588126"/>
            <a:ext cx="9791700"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lvl1pPr>
              <a:defRPr sz="800" b="1">
                <a:solidFill>
                  <a:schemeClr val="accent1"/>
                </a:solidFill>
              </a:defRPr>
            </a:lvl1pPr>
          </a:lstStyle>
          <a:p>
            <a:r>
              <a:rPr lang="en-AU" altLang="en-US"/>
              <a:t>CSIRO.</a:t>
            </a:r>
            <a:r>
              <a:rPr lang="en-AU" altLang="en-US" b="0">
                <a:solidFill>
                  <a:schemeClr val="tx1"/>
                </a:solidFill>
              </a:rPr>
              <a:t>  Modelling actual evapotranspiration for Australia</a:t>
            </a:r>
          </a:p>
        </p:txBody>
      </p:sp>
      <p:pic>
        <p:nvPicPr>
          <p:cNvPr id="1064" name="Picture 40">
            <a:extLst>
              <a:ext uri="{FF2B5EF4-FFF2-40B4-BE49-F238E27FC236}">
                <a16:creationId xmlns:a16="http://schemas.microsoft.com/office/drawing/2014/main" id="{6A34ED36-DEA6-43E4-AB5C-A48BD0CC1E7C}"/>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0198101" y="6305551"/>
            <a:ext cx="1132417"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58152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dt="0"/>
  <p:txStyles>
    <p:titleStyle>
      <a:lvl1pPr algn="l" rtl="0" fontAlgn="base">
        <a:spcBef>
          <a:spcPct val="0"/>
        </a:spcBef>
        <a:spcAft>
          <a:spcPct val="0"/>
        </a:spcAft>
        <a:defRPr sz="2800" kern="1200">
          <a:solidFill>
            <a:schemeClr val="tx2"/>
          </a:solidFill>
          <a:latin typeface="+mj-lt"/>
          <a:ea typeface="+mj-ea"/>
          <a:cs typeface="+mj-cs"/>
        </a:defRPr>
      </a:lvl1pPr>
      <a:lvl2pPr algn="l" rtl="0" fontAlgn="base">
        <a:spcBef>
          <a:spcPct val="0"/>
        </a:spcBef>
        <a:spcAft>
          <a:spcPct val="0"/>
        </a:spcAft>
        <a:defRPr sz="2800">
          <a:solidFill>
            <a:schemeClr val="tx2"/>
          </a:solidFill>
          <a:latin typeface="Arial" panose="020B0604020202020204" pitchFamily="34" charset="0"/>
        </a:defRPr>
      </a:lvl2pPr>
      <a:lvl3pPr algn="l" rtl="0" fontAlgn="base">
        <a:spcBef>
          <a:spcPct val="0"/>
        </a:spcBef>
        <a:spcAft>
          <a:spcPct val="0"/>
        </a:spcAft>
        <a:defRPr sz="2800">
          <a:solidFill>
            <a:schemeClr val="tx2"/>
          </a:solidFill>
          <a:latin typeface="Arial" panose="020B0604020202020204" pitchFamily="34" charset="0"/>
        </a:defRPr>
      </a:lvl3pPr>
      <a:lvl4pPr algn="l" rtl="0" fontAlgn="base">
        <a:spcBef>
          <a:spcPct val="0"/>
        </a:spcBef>
        <a:spcAft>
          <a:spcPct val="0"/>
        </a:spcAft>
        <a:defRPr sz="2800">
          <a:solidFill>
            <a:schemeClr val="tx2"/>
          </a:solidFill>
          <a:latin typeface="Arial" panose="020B0604020202020204" pitchFamily="34" charset="0"/>
        </a:defRPr>
      </a:lvl4pPr>
      <a:lvl5pPr algn="l" rtl="0" fontAlgn="base">
        <a:spcBef>
          <a:spcPct val="0"/>
        </a:spcBef>
        <a:spcAft>
          <a:spcPct val="0"/>
        </a:spcAft>
        <a:defRPr sz="2800">
          <a:solidFill>
            <a:schemeClr val="tx2"/>
          </a:solidFill>
          <a:latin typeface="Arial" panose="020B0604020202020204" pitchFamily="34" charset="0"/>
        </a:defRPr>
      </a:lvl5pPr>
      <a:lvl6pPr marL="457200" algn="l" rtl="0" fontAlgn="base">
        <a:spcBef>
          <a:spcPct val="0"/>
        </a:spcBef>
        <a:spcAft>
          <a:spcPct val="0"/>
        </a:spcAft>
        <a:defRPr sz="2800">
          <a:solidFill>
            <a:schemeClr val="tx2"/>
          </a:solidFill>
          <a:latin typeface="Arial" panose="020B0604020202020204" pitchFamily="34" charset="0"/>
        </a:defRPr>
      </a:lvl6pPr>
      <a:lvl7pPr marL="914400" algn="l" rtl="0" fontAlgn="base">
        <a:spcBef>
          <a:spcPct val="0"/>
        </a:spcBef>
        <a:spcAft>
          <a:spcPct val="0"/>
        </a:spcAft>
        <a:defRPr sz="2800">
          <a:solidFill>
            <a:schemeClr val="tx2"/>
          </a:solidFill>
          <a:latin typeface="Arial" panose="020B0604020202020204" pitchFamily="34" charset="0"/>
        </a:defRPr>
      </a:lvl7pPr>
      <a:lvl8pPr marL="1371600" algn="l" rtl="0" fontAlgn="base">
        <a:spcBef>
          <a:spcPct val="0"/>
        </a:spcBef>
        <a:spcAft>
          <a:spcPct val="0"/>
        </a:spcAft>
        <a:defRPr sz="2800">
          <a:solidFill>
            <a:schemeClr val="tx2"/>
          </a:solidFill>
          <a:latin typeface="Arial" panose="020B0604020202020204" pitchFamily="34" charset="0"/>
        </a:defRPr>
      </a:lvl8pPr>
      <a:lvl9pPr marL="1828800" algn="l" rtl="0" fontAlgn="base">
        <a:spcBef>
          <a:spcPct val="0"/>
        </a:spcBef>
        <a:spcAft>
          <a:spcPct val="0"/>
        </a:spcAft>
        <a:defRPr sz="2800">
          <a:solidFill>
            <a:schemeClr val="tx2"/>
          </a:solidFill>
          <a:latin typeface="Arial" panose="020B0604020202020204" pitchFamily="34" charset="0"/>
        </a:defRPr>
      </a:lvl9pPr>
    </p:titleStyle>
    <p:bodyStyle>
      <a:lvl1pPr marL="180975" indent="-180975" algn="l" rtl="0" fontAlgn="base">
        <a:spcBef>
          <a:spcPct val="20000"/>
        </a:spcBef>
        <a:spcAft>
          <a:spcPct val="0"/>
        </a:spcAft>
        <a:buChar char="•"/>
        <a:defRPr sz="2000" kern="1200">
          <a:solidFill>
            <a:schemeClr val="accent1"/>
          </a:solidFill>
          <a:latin typeface="+mn-lt"/>
          <a:ea typeface="+mn-ea"/>
          <a:cs typeface="+mn-cs"/>
        </a:defRPr>
      </a:lvl1pPr>
      <a:lvl2pPr marL="538163" indent="-177800" algn="l" rtl="0" fontAlgn="base">
        <a:spcBef>
          <a:spcPct val="20000"/>
        </a:spcBef>
        <a:spcAft>
          <a:spcPct val="0"/>
        </a:spcAft>
        <a:buChar char="•"/>
        <a:defRPr kern="1200">
          <a:solidFill>
            <a:schemeClr val="tx1"/>
          </a:solidFill>
          <a:latin typeface="+mn-lt"/>
          <a:ea typeface="+mn-ea"/>
          <a:cs typeface="+mn-cs"/>
        </a:defRPr>
      </a:lvl2pPr>
      <a:lvl3pPr marL="893763" indent="-176213" algn="l" rtl="0" fontAlgn="base">
        <a:spcBef>
          <a:spcPct val="20000"/>
        </a:spcBef>
        <a:spcAft>
          <a:spcPct val="0"/>
        </a:spcAft>
        <a:buChar char="•"/>
        <a:defRPr sz="1600" kern="1200">
          <a:solidFill>
            <a:schemeClr val="tx1"/>
          </a:solidFill>
          <a:latin typeface="+mn-lt"/>
          <a:ea typeface="+mn-ea"/>
          <a:cs typeface="+mn-cs"/>
        </a:defRPr>
      </a:lvl3pPr>
      <a:lvl4pPr marL="1257300" indent="-180975" algn="l" rtl="0" fontAlgn="base">
        <a:spcBef>
          <a:spcPct val="20000"/>
        </a:spcBef>
        <a:spcAft>
          <a:spcPct val="0"/>
        </a:spcAft>
        <a:buChar char="•"/>
        <a:defRPr sz="1400" kern="1200">
          <a:solidFill>
            <a:schemeClr val="tx1"/>
          </a:solidFill>
          <a:latin typeface="+mn-lt"/>
          <a:ea typeface="+mn-ea"/>
          <a:cs typeface="+mn-cs"/>
        </a:defRPr>
      </a:lvl4pPr>
      <a:lvl5pPr marL="1617663" indent="-180975" algn="l" rtl="0" fontAlgn="base">
        <a:spcBef>
          <a:spcPct val="20000"/>
        </a:spcBef>
        <a:spcAft>
          <a:spcPct val="0"/>
        </a:spcAft>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11/relationships/inkAction" Target="../ink/inkAction4.xml"/><Relationship Id="rId3" Type="http://schemas.openxmlformats.org/officeDocument/2006/relationships/slideLayout" Target="../slideLayouts/slideLayout1.xml"/><Relationship Id="rId7" Type="http://schemas.openxmlformats.org/officeDocument/2006/relationships/image" Target="../media/image4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6.png"/><Relationship Id="rId4" Type="http://schemas.openxmlformats.org/officeDocument/2006/relationships/image" Target="../media/image37.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microsoft.com/office/2011/relationships/inkAction" Target="../ink/inkAction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svg"/><Relationship Id="rId11" Type="http://schemas.openxmlformats.org/officeDocument/2006/relationships/image" Target="../media/image6.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notesSlide" Target="../notesSlides/notesSlide2.xml"/><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8.png"/><Relationship Id="rId12"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0" Type="http://schemas.microsoft.com/office/2011/relationships/inkAction" Target="../ink/inkAction2.xml"/><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5.png"/><Relationship Id="rId12"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png"/><Relationship Id="rId10" Type="http://schemas.microsoft.com/office/2011/relationships/inkAction" Target="../ink/inkAction3.xml"/><Relationship Id="rId4" Type="http://schemas.openxmlformats.org/officeDocument/2006/relationships/image" Target="../media/image22.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29.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5C2B7D1-0EC6-4C12-94FF-A7F46DC96151}"/>
              </a:ext>
            </a:extLst>
          </p:cNvPr>
          <p:cNvSpPr>
            <a:spLocks noGrp="1" noChangeArrowheads="1"/>
          </p:cNvSpPr>
          <p:nvPr>
            <p:ph type="ctrTitle"/>
          </p:nvPr>
        </p:nvSpPr>
        <p:spPr/>
        <p:txBody>
          <a:bodyPr/>
          <a:lstStyle/>
          <a:p>
            <a:r>
              <a:rPr lang="en-AU" dirty="0" err="1"/>
              <a:t>Spatio</a:t>
            </a:r>
            <a:r>
              <a:rPr lang="en-AU" dirty="0"/>
              <a:t>-temporal modelling of actual evaporation with remote sensing, meteorological and flux tower data</a:t>
            </a:r>
            <a:endParaRPr lang="en-AU" altLang="en-US" sz="2000" dirty="0"/>
          </a:p>
        </p:txBody>
      </p:sp>
      <p:sp>
        <p:nvSpPr>
          <p:cNvPr id="2051" name="Rectangle 3">
            <a:extLst>
              <a:ext uri="{FF2B5EF4-FFF2-40B4-BE49-F238E27FC236}">
                <a16:creationId xmlns:a16="http://schemas.microsoft.com/office/drawing/2014/main" id="{0516EDB3-CCAE-41FD-9BA7-475FE3D0EC32}"/>
              </a:ext>
            </a:extLst>
          </p:cNvPr>
          <p:cNvSpPr>
            <a:spLocks noGrp="1" noChangeArrowheads="1"/>
          </p:cNvSpPr>
          <p:nvPr>
            <p:ph type="subTitle" idx="1"/>
          </p:nvPr>
        </p:nvSpPr>
        <p:spPr>
          <a:xfrm>
            <a:off x="2614614" y="5381626"/>
            <a:ext cx="7173198" cy="1287463"/>
          </a:xfrm>
        </p:spPr>
        <p:txBody>
          <a:bodyPr/>
          <a:lstStyle/>
          <a:p>
            <a:r>
              <a:rPr lang="en-AU" altLang="en-US" sz="1800" dirty="0"/>
              <a:t>Tom Van Niel, Jason Beringer, Tim McVicar, &amp; Nik Callow</a:t>
            </a:r>
          </a:p>
          <a:p>
            <a:endParaRPr lang="en-AU" altLang="en-US" sz="1800" dirty="0"/>
          </a:p>
          <a:p>
            <a:r>
              <a:rPr lang="en-AU" altLang="en-US" sz="1800" b="0" dirty="0"/>
              <a:t>16 July 2020</a:t>
            </a:r>
          </a:p>
        </p:txBody>
      </p:sp>
      <p:pic>
        <p:nvPicPr>
          <p:cNvPr id="2" name="Audio 1">
            <a:hlinkClick r:id="" action="ppaction://media"/>
            <a:extLst>
              <a:ext uri="{FF2B5EF4-FFF2-40B4-BE49-F238E27FC236}">
                <a16:creationId xmlns:a16="http://schemas.microsoft.com/office/drawing/2014/main" id="{C8DDD373-5D2C-46E1-928F-B442964FB0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608"/>
    </mc:Choice>
    <mc:Fallback>
      <p:transition spd="slow" advTm="14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56CD29-4F57-4034-92C2-A9943A1CB001}"/>
              </a:ext>
            </a:extLst>
          </p:cNvPr>
          <p:cNvGrpSpPr/>
          <p:nvPr/>
        </p:nvGrpSpPr>
        <p:grpSpPr>
          <a:xfrm>
            <a:off x="2273607" y="399406"/>
            <a:ext cx="6800717" cy="4809175"/>
            <a:chOff x="1834851" y="646925"/>
            <a:chExt cx="6800717" cy="4809175"/>
          </a:xfrm>
        </p:grpSpPr>
        <p:pic>
          <p:nvPicPr>
            <p:cNvPr id="20" name="Picture 19">
              <a:extLst>
                <a:ext uri="{FF2B5EF4-FFF2-40B4-BE49-F238E27FC236}">
                  <a16:creationId xmlns:a16="http://schemas.microsoft.com/office/drawing/2014/main" id="{24667AE8-005D-48C1-AEE7-6EC3336E33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4851" y="646925"/>
              <a:ext cx="6800717" cy="4809175"/>
            </a:xfrm>
            <a:prstGeom prst="rect">
              <a:avLst/>
            </a:prstGeom>
          </p:spPr>
        </p:pic>
        <p:sp>
          <p:nvSpPr>
            <p:cNvPr id="12" name="TextBox 11">
              <a:extLst>
                <a:ext uri="{FF2B5EF4-FFF2-40B4-BE49-F238E27FC236}">
                  <a16:creationId xmlns:a16="http://schemas.microsoft.com/office/drawing/2014/main" id="{9DA8D484-4489-4F81-8400-218A67395829}"/>
                </a:ext>
              </a:extLst>
            </p:cNvPr>
            <p:cNvSpPr txBox="1"/>
            <p:nvPr/>
          </p:nvSpPr>
          <p:spPr>
            <a:xfrm>
              <a:off x="5669412" y="4192523"/>
              <a:ext cx="571997" cy="253916"/>
            </a:xfrm>
            <a:prstGeom prst="rect">
              <a:avLst/>
            </a:prstGeom>
            <a:noFill/>
          </p:spPr>
          <p:txBody>
            <a:bodyPr wrap="square" rtlCol="0">
              <a:spAutoFit/>
            </a:bodyPr>
            <a:lstStyle/>
            <a:p>
              <a:r>
                <a:rPr lang="en-AU" sz="1050" dirty="0"/>
                <a:t>mm d</a:t>
              </a:r>
              <a:r>
                <a:rPr lang="en-AU" sz="1050" baseline="30000" dirty="0"/>
                <a:t>-1</a:t>
              </a:r>
            </a:p>
          </p:txBody>
        </p:sp>
      </p:grpSp>
      <p:sp>
        <p:nvSpPr>
          <p:cNvPr id="11" name="TextBox 10">
            <a:extLst>
              <a:ext uri="{FF2B5EF4-FFF2-40B4-BE49-F238E27FC236}">
                <a16:creationId xmlns:a16="http://schemas.microsoft.com/office/drawing/2014/main" id="{7A58051C-7C43-4414-8799-2F7BDDBD06BF}"/>
              </a:ext>
            </a:extLst>
          </p:cNvPr>
          <p:cNvSpPr txBox="1"/>
          <p:nvPr/>
        </p:nvSpPr>
        <p:spPr>
          <a:xfrm>
            <a:off x="680315" y="960583"/>
            <a:ext cx="2136857" cy="523220"/>
          </a:xfrm>
          <a:prstGeom prst="rect">
            <a:avLst/>
          </a:prstGeom>
          <a:noFill/>
        </p:spPr>
        <p:txBody>
          <a:bodyPr wrap="square" rtlCol="0">
            <a:spAutoFit/>
          </a:bodyPr>
          <a:lstStyle/>
          <a:p>
            <a:r>
              <a:rPr lang="en-AU" sz="1400" dirty="0"/>
              <a:t>Spatial function</a:t>
            </a:r>
          </a:p>
          <a:p>
            <a:r>
              <a:rPr lang="en-AU" sz="1400" dirty="0">
                <a:solidFill>
                  <a:srgbClr val="FF0000"/>
                </a:solidFill>
              </a:rPr>
              <a:t>Temporal function</a:t>
            </a:r>
          </a:p>
        </p:txBody>
      </p:sp>
      <p:sp>
        <p:nvSpPr>
          <p:cNvPr id="9" name="TextBox 8">
            <a:extLst>
              <a:ext uri="{FF2B5EF4-FFF2-40B4-BE49-F238E27FC236}">
                <a16:creationId xmlns:a16="http://schemas.microsoft.com/office/drawing/2014/main" id="{5DAA4E07-CF92-4002-91B7-1DD7C551FE8A}"/>
              </a:ext>
            </a:extLst>
          </p:cNvPr>
          <p:cNvSpPr txBox="1"/>
          <p:nvPr/>
        </p:nvSpPr>
        <p:spPr>
          <a:xfrm>
            <a:off x="116277" y="594"/>
            <a:ext cx="10237867" cy="646331"/>
          </a:xfrm>
          <a:prstGeom prst="rect">
            <a:avLst/>
          </a:prstGeom>
          <a:noFill/>
        </p:spPr>
        <p:txBody>
          <a:bodyPr wrap="none" rtlCol="0">
            <a:spAutoFit/>
          </a:bodyPr>
          <a:lstStyle/>
          <a:p>
            <a:r>
              <a:rPr lang="en-AU" sz="3600" dirty="0"/>
              <a:t>Isolating spatial component and temporal component</a:t>
            </a:r>
          </a:p>
        </p:txBody>
      </p:sp>
      <p:sp>
        <p:nvSpPr>
          <p:cNvPr id="8" name="TextBox 7">
            <a:extLst>
              <a:ext uri="{FF2B5EF4-FFF2-40B4-BE49-F238E27FC236}">
                <a16:creationId xmlns:a16="http://schemas.microsoft.com/office/drawing/2014/main" id="{EB2ABB08-639E-4932-8E1B-9B0DEAAF555C}"/>
              </a:ext>
            </a:extLst>
          </p:cNvPr>
          <p:cNvSpPr txBox="1"/>
          <p:nvPr/>
        </p:nvSpPr>
        <p:spPr>
          <a:xfrm>
            <a:off x="3761113" y="702133"/>
            <a:ext cx="5087603" cy="307777"/>
          </a:xfrm>
          <a:prstGeom prst="rect">
            <a:avLst/>
          </a:prstGeom>
          <a:noFill/>
        </p:spPr>
        <p:txBody>
          <a:bodyPr wrap="square" rtlCol="0">
            <a:spAutoFit/>
          </a:bodyPr>
          <a:lstStyle/>
          <a:p>
            <a:r>
              <a:rPr lang="en-AU" sz="1400" dirty="0"/>
              <a:t>Scenario: Increase in dT of + 0.5 degree what is the impact on </a:t>
            </a:r>
            <a:r>
              <a:rPr lang="en-AU" sz="1400" dirty="0" err="1"/>
              <a:t>ETa</a:t>
            </a:r>
            <a:r>
              <a:rPr lang="en-AU" sz="1400" dirty="0"/>
              <a:t>?</a:t>
            </a:r>
          </a:p>
        </p:txBody>
      </p:sp>
      <p:pic>
        <p:nvPicPr>
          <p:cNvPr id="4" name="Picture 3">
            <a:extLst>
              <a:ext uri="{FF2B5EF4-FFF2-40B4-BE49-F238E27FC236}">
                <a16:creationId xmlns:a16="http://schemas.microsoft.com/office/drawing/2014/main" id="{3A8C4D95-68EE-44BA-A6D3-59978751FB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138" y="932628"/>
            <a:ext cx="2487936" cy="2487147"/>
          </a:xfrm>
          <a:prstGeom prst="rect">
            <a:avLst/>
          </a:prstGeom>
        </p:spPr>
      </p:pic>
      <p:pic>
        <p:nvPicPr>
          <p:cNvPr id="22" name="Picture 21">
            <a:extLst>
              <a:ext uri="{FF2B5EF4-FFF2-40B4-BE49-F238E27FC236}">
                <a16:creationId xmlns:a16="http://schemas.microsoft.com/office/drawing/2014/main" id="{ECC69DF8-7982-4A62-820F-499D9C0C3F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266" y="3849710"/>
            <a:ext cx="2597978" cy="2518415"/>
          </a:xfrm>
          <a:prstGeom prst="rect">
            <a:avLst/>
          </a:prstGeom>
        </p:spPr>
      </p:pic>
      <p:grpSp>
        <p:nvGrpSpPr>
          <p:cNvPr id="5" name="Group 4">
            <a:extLst>
              <a:ext uri="{FF2B5EF4-FFF2-40B4-BE49-F238E27FC236}">
                <a16:creationId xmlns:a16="http://schemas.microsoft.com/office/drawing/2014/main" id="{47C830A8-BC07-40B5-8D6B-A9A796CBF899}"/>
              </a:ext>
            </a:extLst>
          </p:cNvPr>
          <p:cNvGrpSpPr/>
          <p:nvPr/>
        </p:nvGrpSpPr>
        <p:grpSpPr>
          <a:xfrm>
            <a:off x="3003792" y="5020711"/>
            <a:ext cx="5034022" cy="1703950"/>
            <a:chOff x="6934791" y="4890154"/>
            <a:chExt cx="5034022" cy="1703950"/>
          </a:xfrm>
        </p:grpSpPr>
        <p:pic>
          <p:nvPicPr>
            <p:cNvPr id="7" name="Picture 6">
              <a:extLst>
                <a:ext uri="{FF2B5EF4-FFF2-40B4-BE49-F238E27FC236}">
                  <a16:creationId xmlns:a16="http://schemas.microsoft.com/office/drawing/2014/main" id="{8EB48FB9-C7BB-444B-BC7C-9A548F40847C}"/>
                </a:ext>
              </a:extLst>
            </p:cNvPr>
            <p:cNvPicPr>
              <a:picLocks noChangeAspect="1"/>
            </p:cNvPicPr>
            <p:nvPr/>
          </p:nvPicPr>
          <p:blipFill>
            <a:blip r:embed="rId7"/>
            <a:stretch>
              <a:fillRect/>
            </a:stretch>
          </p:blipFill>
          <p:spPr>
            <a:xfrm>
              <a:off x="7002260" y="5177689"/>
              <a:ext cx="4826090" cy="1190436"/>
            </a:xfrm>
            <a:prstGeom prst="rect">
              <a:avLst/>
            </a:prstGeom>
          </p:spPr>
        </p:pic>
        <p:sp>
          <p:nvSpPr>
            <p:cNvPr id="10" name="TextBox 9">
              <a:extLst>
                <a:ext uri="{FF2B5EF4-FFF2-40B4-BE49-F238E27FC236}">
                  <a16:creationId xmlns:a16="http://schemas.microsoft.com/office/drawing/2014/main" id="{1CC36BFF-0CCF-438D-96A2-7D37DDD23FA6}"/>
                </a:ext>
              </a:extLst>
            </p:cNvPr>
            <p:cNvSpPr txBox="1"/>
            <p:nvPr/>
          </p:nvSpPr>
          <p:spPr>
            <a:xfrm>
              <a:off x="7157683" y="4890154"/>
              <a:ext cx="4373516" cy="307777"/>
            </a:xfrm>
            <a:prstGeom prst="rect">
              <a:avLst/>
            </a:prstGeom>
            <a:noFill/>
          </p:spPr>
          <p:txBody>
            <a:bodyPr wrap="square" rtlCol="0">
              <a:spAutoFit/>
            </a:bodyPr>
            <a:lstStyle/>
            <a:p>
              <a:r>
                <a:rPr lang="en-AU" sz="1400" dirty="0"/>
                <a:t>Error assessment using DINGO dataset of ~30 flux towers</a:t>
              </a:r>
            </a:p>
          </p:txBody>
        </p:sp>
        <p:sp>
          <p:nvSpPr>
            <p:cNvPr id="3" name="Rectangle 2">
              <a:extLst>
                <a:ext uri="{FF2B5EF4-FFF2-40B4-BE49-F238E27FC236}">
                  <a16:creationId xmlns:a16="http://schemas.microsoft.com/office/drawing/2014/main" id="{DA6065DF-184A-4FA5-A708-E90B77558070}"/>
                </a:ext>
              </a:extLst>
            </p:cNvPr>
            <p:cNvSpPr/>
            <p:nvPr/>
          </p:nvSpPr>
          <p:spPr>
            <a:xfrm>
              <a:off x="6934791" y="6332494"/>
              <a:ext cx="5034022" cy="261610"/>
            </a:xfrm>
            <a:prstGeom prst="rect">
              <a:avLst/>
            </a:prstGeom>
          </p:spPr>
          <p:txBody>
            <a:bodyPr wrap="square">
              <a:spAutoFit/>
            </a:bodyPr>
            <a:lstStyle/>
            <a:p>
              <a:r>
                <a:rPr lang="en-AU" sz="1100" dirty="0"/>
                <a:t>Validation dataset = all observations at Tumbarumba, </a:t>
              </a:r>
              <a:r>
                <a:rPr lang="en-AU" sz="1100" dirty="0" err="1"/>
                <a:t>Calperum</a:t>
              </a:r>
              <a:r>
                <a:rPr lang="en-AU" sz="1100" dirty="0"/>
                <a:t>, and Howard Springs</a:t>
              </a:r>
            </a:p>
          </p:txBody>
        </p:sp>
      </p:grpSp>
      <p:cxnSp>
        <p:nvCxnSpPr>
          <p:cNvPr id="14" name="Straight Arrow Connector 13">
            <a:extLst>
              <a:ext uri="{FF2B5EF4-FFF2-40B4-BE49-F238E27FC236}">
                <a16:creationId xmlns:a16="http://schemas.microsoft.com/office/drawing/2014/main" id="{42B1DE89-A77C-4032-8895-4FAA7881D392}"/>
              </a:ext>
            </a:extLst>
          </p:cNvPr>
          <p:cNvCxnSpPr>
            <a:cxnSpLocks/>
          </p:cNvCxnSpPr>
          <p:nvPr/>
        </p:nvCxnSpPr>
        <p:spPr>
          <a:xfrm flipV="1">
            <a:off x="2728859" y="4199680"/>
            <a:ext cx="1842753" cy="9092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AF006B0-FAEE-47B7-A67F-7D0EF78C5ABF}"/>
              </a:ext>
            </a:extLst>
          </p:cNvPr>
          <p:cNvSpPr txBox="1"/>
          <p:nvPr/>
        </p:nvSpPr>
        <p:spPr>
          <a:xfrm>
            <a:off x="8552768" y="1353945"/>
            <a:ext cx="3283983" cy="4708981"/>
          </a:xfrm>
          <a:prstGeom prst="rect">
            <a:avLst/>
          </a:prstGeom>
          <a:noFill/>
        </p:spPr>
        <p:txBody>
          <a:bodyPr wrap="square" rtlCol="0">
            <a:spAutoFit/>
          </a:bodyPr>
          <a:lstStyle/>
          <a:p>
            <a:pPr marL="285750" indent="-285750">
              <a:buFont typeface="Arial" panose="020B0604020202020204" pitchFamily="34" charset="0"/>
              <a:buChar char="•"/>
            </a:pPr>
            <a:r>
              <a:rPr lang="en-AU" sz="2000" dirty="0"/>
              <a:t>Two different approaches to isolate space and time based on which component is averaged first.</a:t>
            </a:r>
          </a:p>
          <a:p>
            <a:pPr marL="285750" indent="-285750">
              <a:buFont typeface="Arial" panose="020B0604020202020204" pitchFamily="34" charset="0"/>
              <a:buChar char="•"/>
            </a:pPr>
            <a:r>
              <a:rPr lang="en-AU" sz="2000" dirty="0"/>
              <a:t>Increases discriminating ability and accuracy.</a:t>
            </a:r>
          </a:p>
          <a:p>
            <a:pPr marL="285750" indent="-285750">
              <a:buFont typeface="Arial" panose="020B0604020202020204" pitchFamily="34" charset="0"/>
              <a:buChar char="•"/>
            </a:pPr>
            <a:r>
              <a:rPr lang="en-AU" sz="2000" dirty="0"/>
              <a:t>Separate spatial and temporal functions are useful.</a:t>
            </a:r>
          </a:p>
          <a:p>
            <a:pPr marL="285750" indent="-285750">
              <a:buFont typeface="Arial" panose="020B0604020202020204" pitchFamily="34" charset="0"/>
              <a:buChar char="•"/>
            </a:pPr>
            <a:r>
              <a:rPr lang="en-AU" sz="2000" dirty="0"/>
              <a:t>It is a needed framework for </a:t>
            </a:r>
            <a:r>
              <a:rPr lang="en-AU" sz="2000" dirty="0" err="1"/>
              <a:t>spatio</a:t>
            </a:r>
            <a:r>
              <a:rPr lang="en-AU" sz="2000" dirty="0"/>
              <a:t>-temporal analysis, adding rigour and a clearer pathway for experimental design.</a:t>
            </a:r>
          </a:p>
        </p:txBody>
      </p:sp>
      <mc:AlternateContent xmlns:mc="http://schemas.openxmlformats.org/markup-compatibility/2006">
        <mc:Choice xmlns:p14="http://schemas.microsoft.com/office/powerpoint/2010/main" xmlns:iact="http://schemas.microsoft.com/office/powerpoint/2014/inkAction" Requires="p14 iact">
          <p:contentPart p14:bwMode="auto" r:id="rId8">
            <p14:nvContentPartPr>
              <p14:cNvPr id="31" name="Ink 30">
                <a:extLst>
                  <a:ext uri="{FF2B5EF4-FFF2-40B4-BE49-F238E27FC236}">
                    <a16:creationId xmlns:a16="http://schemas.microsoft.com/office/drawing/2014/main" id="{B625CF8B-3C0F-4498-8AF6-0D31A1581A09}"/>
                  </a:ext>
                </a:extLst>
              </p14:cNvPr>
              <p14:cNvContentPartPr/>
              <p14:nvPr>
                <p:extLst>
                  <p:ext uri="{42D2F446-02D8-4167-A562-619A0277C38B}">
                    <p15:isNarration xmlns:p15="http://schemas.microsoft.com/office/powerpoint/2012/main" val="1"/>
                  </p:ext>
                </p:extLst>
              </p14:nvPr>
            </p14:nvContentPartPr>
            <p14:xfrm>
              <a:off x="7368120" y="5829480"/>
              <a:ext cx="375120" cy="526680"/>
            </p14:xfrm>
          </p:contentPart>
        </mc:Choice>
        <mc:Fallback>
          <p:pic>
            <p:nvPicPr>
              <p:cNvPr id="31" name="Ink 30">
                <a:extLst>
                  <a:ext uri="{FF2B5EF4-FFF2-40B4-BE49-F238E27FC236}">
                    <a16:creationId xmlns:a16="http://schemas.microsoft.com/office/drawing/2014/main" id="{B625CF8B-3C0F-4498-8AF6-0D31A1581A09}"/>
                  </a:ext>
                </a:extLst>
              </p:cNvPr>
              <p:cNvPicPr>
                <a:picLocks noGrp="1" noRot="1" noChangeAspect="1" noMove="1" noResize="1" noEditPoints="1" noAdjustHandles="1" noChangeArrowheads="1" noChangeShapeType="1"/>
              </p:cNvPicPr>
              <p:nvPr/>
            </p:nvPicPr>
            <p:blipFill>
              <a:blip r:embed="rId9"/>
              <a:stretch>
                <a:fillRect/>
              </a:stretch>
            </p:blipFill>
            <p:spPr>
              <a:xfrm>
                <a:off x="7352280" y="5766120"/>
                <a:ext cx="406440" cy="653400"/>
              </a:xfrm>
              <a:prstGeom prst="rect">
                <a:avLst/>
              </a:prstGeom>
            </p:spPr>
          </p:pic>
        </mc:Fallback>
      </mc:AlternateContent>
      <p:pic>
        <p:nvPicPr>
          <p:cNvPr id="32" name="Audio 31">
            <a:hlinkClick r:id="" action="ppaction://media"/>
            <a:extLst>
              <a:ext uri="{FF2B5EF4-FFF2-40B4-BE49-F238E27FC236}">
                <a16:creationId xmlns:a16="http://schemas.microsoft.com/office/drawing/2014/main" id="{FD5EA257-DAD4-4B3C-8473-CB86B16E55F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19503325"/>
      </p:ext>
    </p:extLst>
  </p:cSld>
  <p:clrMapOvr>
    <a:masterClrMapping/>
  </p:clrMapOvr>
  <mc:AlternateContent xmlns:mc="http://schemas.openxmlformats.org/markup-compatibility/2006">
    <mc:Choice xmlns:p14="http://schemas.microsoft.com/office/powerpoint/2010/main" Requires="p14">
      <p:transition spd="slow" p14:dur="2000" advTm="57950"/>
    </mc:Choice>
    <mc:Fallback>
      <p:transition spd="slow" advTm="57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par>
                                <p:cTn id="7" presetID="59"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md type="call" cmd="playFrom(0.0)">
                                      <p:cBhvr>
                                        <p:cTn id="9"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a:extLst>
              <a:ext uri="{FF2B5EF4-FFF2-40B4-BE49-F238E27FC236}">
                <a16:creationId xmlns:a16="http://schemas.microsoft.com/office/drawing/2014/main" id="{054BF017-98A6-4628-A1AC-82F40AD867A0}"/>
              </a:ext>
            </a:extLst>
          </p:cNvPr>
          <p:cNvSpPr>
            <a:spLocks noGrp="1" noChangeArrowheads="1"/>
          </p:cNvSpPr>
          <p:nvPr>
            <p:ph type="title"/>
          </p:nvPr>
        </p:nvSpPr>
        <p:spPr/>
        <p:txBody>
          <a:bodyPr/>
          <a:lstStyle/>
          <a:p>
            <a:r>
              <a:rPr lang="en-AU" altLang="en-US"/>
              <a:t>Tom.VanNiel@csiro.au</a:t>
            </a:r>
          </a:p>
        </p:txBody>
      </p:sp>
      <p:sp>
        <p:nvSpPr>
          <p:cNvPr id="357379" name="Rectangle 3">
            <a:extLst>
              <a:ext uri="{FF2B5EF4-FFF2-40B4-BE49-F238E27FC236}">
                <a16:creationId xmlns:a16="http://schemas.microsoft.com/office/drawing/2014/main" id="{EC0701B5-4DC5-4F8E-A62F-90C6C70391D4}"/>
              </a:ext>
            </a:extLst>
          </p:cNvPr>
          <p:cNvSpPr>
            <a:spLocks noGrp="1" noChangeArrowheads="1"/>
          </p:cNvSpPr>
          <p:nvPr>
            <p:ph type="body" idx="1"/>
          </p:nvPr>
        </p:nvSpPr>
        <p:spPr>
          <a:xfrm>
            <a:off x="1153844" y="1575773"/>
            <a:ext cx="3054262" cy="495624"/>
          </a:xfrm>
        </p:spPr>
        <p:txBody>
          <a:bodyPr/>
          <a:lstStyle/>
          <a:p>
            <a:pPr>
              <a:buFontTx/>
              <a:buNone/>
            </a:pPr>
            <a:r>
              <a:rPr lang="en-AU" altLang="en-US" sz="2800" dirty="0"/>
              <a:t>THANK YOU</a:t>
            </a:r>
          </a:p>
          <a:p>
            <a:pPr>
              <a:buFontTx/>
              <a:buNone/>
            </a:pPr>
            <a:endParaRPr lang="en-AU" altLang="en-US" sz="2800" dirty="0"/>
          </a:p>
          <a:p>
            <a:pPr>
              <a:buFontTx/>
              <a:buNone/>
            </a:pPr>
            <a:endParaRPr lang="en-AU" altLang="en-US" sz="2800" dirty="0"/>
          </a:p>
          <a:p>
            <a:pPr>
              <a:buFontTx/>
              <a:buNone/>
            </a:pPr>
            <a:endParaRPr lang="en-AU" altLang="en-US" sz="2800" dirty="0"/>
          </a:p>
        </p:txBody>
      </p:sp>
      <p:pic>
        <p:nvPicPr>
          <p:cNvPr id="357380" name="Picture 4" descr="Mud-map">
            <a:extLst>
              <a:ext uri="{FF2B5EF4-FFF2-40B4-BE49-F238E27FC236}">
                <a16:creationId xmlns:a16="http://schemas.microsoft.com/office/drawing/2014/main" id="{099A9A73-1267-4B22-A9EC-D17AE885A2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1408113"/>
            <a:ext cx="5370512" cy="443706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96CC45D-0D47-440B-8C43-7F557BA482F2}"/>
              </a:ext>
            </a:extLst>
          </p:cNvPr>
          <p:cNvSpPr/>
          <p:nvPr/>
        </p:nvSpPr>
        <p:spPr>
          <a:xfrm>
            <a:off x="10217020" y="6288833"/>
            <a:ext cx="1045765" cy="488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Audio 3">
            <a:hlinkClick r:id="" action="ppaction://media"/>
            <a:extLst>
              <a:ext uri="{FF2B5EF4-FFF2-40B4-BE49-F238E27FC236}">
                <a16:creationId xmlns:a16="http://schemas.microsoft.com/office/drawing/2014/main" id="{3248E3B4-C112-449E-8D03-283EBC3A45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02"/>
    </mc:Choice>
    <mc:Fallback>
      <p:transition spd="slow" advTm="3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57C53367-95D5-4809-9E3B-D754976973AB}"/>
              </a:ext>
            </a:extLst>
          </p:cNvPr>
          <p:cNvSpPr txBox="1"/>
          <p:nvPr/>
        </p:nvSpPr>
        <p:spPr>
          <a:xfrm>
            <a:off x="589560" y="856180"/>
            <a:ext cx="4560584" cy="11280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500">
                <a:latin typeface="+mj-lt"/>
                <a:ea typeface="+mj-ea"/>
                <a:cs typeface="+mj-cs"/>
              </a:rPr>
              <a:t>Spatio-temporal modelling of actual evapotranspiration (ETa)</a:t>
            </a:r>
          </a:p>
        </p:txBody>
      </p:sp>
      <p:grpSp>
        <p:nvGrpSpPr>
          <p:cNvPr id="45" name="Group 4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46" name="Rectangle 4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4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47CF41E-A356-40F0-A75C-9496C6EE59E3}"/>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1600"/>
              <a:t>Hydrological management and research require estimation of spatially and temporally dynamic actual evapotranspiration over large areas and long time spans.</a:t>
            </a:r>
          </a:p>
          <a:p>
            <a:pPr marL="285750" indent="-228600">
              <a:lnSpc>
                <a:spcPct val="90000"/>
              </a:lnSpc>
              <a:spcAft>
                <a:spcPts val="600"/>
              </a:spcAft>
              <a:buFont typeface="Arial" panose="020B0604020202020204" pitchFamily="34" charset="0"/>
              <a:buChar char="•"/>
            </a:pPr>
            <a:r>
              <a:rPr lang="en-US" sz="1600"/>
              <a:t>Scaling flux tower data over the vast areas and times where and when it has not been observed could be a parsimonious solution.</a:t>
            </a:r>
          </a:p>
          <a:p>
            <a:pPr marL="285750" indent="-228600">
              <a:lnSpc>
                <a:spcPct val="90000"/>
              </a:lnSpc>
              <a:spcAft>
                <a:spcPts val="600"/>
              </a:spcAft>
              <a:buFont typeface="Arial" panose="020B0604020202020204" pitchFamily="34" charset="0"/>
              <a:buChar char="•"/>
            </a:pPr>
            <a:r>
              <a:rPr lang="en-US" sz="1600"/>
              <a:t>This study was conducted to systematically assess the errors involved when using observed flux tower data to scale an energy balance-based approach for continental scale modelling of actual evapotranspiration.</a:t>
            </a:r>
          </a:p>
          <a:p>
            <a:pPr marL="285750" indent="-228600">
              <a:lnSpc>
                <a:spcPct val="90000"/>
              </a:lnSpc>
              <a:spcAft>
                <a:spcPts val="600"/>
              </a:spcAft>
              <a:buFont typeface="Arial" panose="020B0604020202020204" pitchFamily="34" charset="0"/>
              <a:buChar char="•"/>
            </a:pPr>
            <a:r>
              <a:rPr lang="en-US" sz="1600"/>
              <a:t>We generalised and extended an energy balance-based scaling method to be able to utilise multiple covariates as first- or higher-order.  </a:t>
            </a:r>
          </a:p>
        </p:txBody>
      </p:sp>
      <p:sp>
        <p:nvSpPr>
          <p:cNvPr id="51" name="Rectangle 5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E56C16E-B7D0-4B39-AA3A-6F6F1C9C6DE7}"/>
              </a:ext>
            </a:extLst>
          </p:cNvPr>
          <p:cNvPicPr>
            <a:picLocks noChangeAspect="1"/>
          </p:cNvPicPr>
          <p:nvPr/>
        </p:nvPicPr>
        <p:blipFill rotWithShape="1">
          <a:blip r:embed="rId4"/>
          <a:srcRect r="2" b="4438"/>
          <a:stretch/>
        </p:blipFill>
        <p:spPr>
          <a:xfrm>
            <a:off x="5977788" y="799352"/>
            <a:ext cx="5425410" cy="5259296"/>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15" name="Ink 14">
                <a:extLst>
                  <a:ext uri="{FF2B5EF4-FFF2-40B4-BE49-F238E27FC236}">
                    <a16:creationId xmlns:a16="http://schemas.microsoft.com/office/drawing/2014/main" id="{F02B7CCF-7D64-430F-96BD-73AE2C9FC3C8}"/>
                  </a:ext>
                </a:extLst>
              </p14:cNvPr>
              <p14:cNvContentPartPr/>
              <p14:nvPr>
                <p:extLst>
                  <p:ext uri="{42D2F446-02D8-4167-A562-619A0277C38B}">
                    <p15:isNarration xmlns:p15="http://schemas.microsoft.com/office/powerpoint/2012/main" val="1"/>
                  </p:ext>
                </p:extLst>
              </p14:nvPr>
            </p14:nvContentPartPr>
            <p14:xfrm>
              <a:off x="6187680" y="2950560"/>
              <a:ext cx="4705200" cy="128160"/>
            </p14:xfrm>
          </p:contentPart>
        </mc:Choice>
        <mc:Fallback>
          <p:pic>
            <p:nvPicPr>
              <p:cNvPr id="15" name="Ink 14">
                <a:extLst>
                  <a:ext uri="{FF2B5EF4-FFF2-40B4-BE49-F238E27FC236}">
                    <a16:creationId xmlns:a16="http://schemas.microsoft.com/office/drawing/2014/main" id="{F02B7CCF-7D64-430F-96BD-73AE2C9FC3C8}"/>
                  </a:ext>
                </a:extLst>
              </p:cNvPr>
              <p:cNvPicPr>
                <a:picLocks noGrp="1" noRot="1" noChangeAspect="1" noMove="1" noResize="1" noEditPoints="1" noAdjustHandles="1" noChangeArrowheads="1" noChangeShapeType="1"/>
              </p:cNvPicPr>
              <p:nvPr/>
            </p:nvPicPr>
            <p:blipFill>
              <a:blip r:embed="rId6"/>
              <a:stretch>
                <a:fillRect/>
              </a:stretch>
            </p:blipFill>
            <p:spPr>
              <a:xfrm>
                <a:off x="6171840" y="2887200"/>
                <a:ext cx="4736520" cy="254880"/>
              </a:xfrm>
              <a:prstGeom prst="rect">
                <a:avLst/>
              </a:prstGeom>
            </p:spPr>
          </p:pic>
        </mc:Fallback>
      </mc:AlternateContent>
      <p:pic>
        <p:nvPicPr>
          <p:cNvPr id="16" name="Audio 15">
            <a:hlinkClick r:id="" action="ppaction://media"/>
            <a:extLst>
              <a:ext uri="{FF2B5EF4-FFF2-40B4-BE49-F238E27FC236}">
                <a16:creationId xmlns:a16="http://schemas.microsoft.com/office/drawing/2014/main" id="{0A280401-0FBF-4117-9CBC-66B412CCC97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95910279"/>
      </p:ext>
    </p:extLst>
  </p:cSld>
  <p:clrMapOvr>
    <a:masterClrMapping/>
  </p:clrMapOvr>
  <mc:AlternateContent xmlns:mc="http://schemas.openxmlformats.org/markup-compatibility/2006">
    <mc:Choice xmlns:p14="http://schemas.microsoft.com/office/powerpoint/2010/main" Requires="p14">
      <p:transition spd="slow" p14:dur="2000" advTm="29734"/>
    </mc:Choice>
    <mc:Fallback>
      <p:transition spd="slow" advTm="29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par>
                                <p:cTn id="7" presetID="59"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md type="call" cmd="playFrom(0.0)">
                                      <p:cBhvr>
                                        <p:cTn id="9"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7CF41E-A356-40F0-A75C-9496C6EE59E3}"/>
              </a:ext>
            </a:extLst>
          </p:cNvPr>
          <p:cNvSpPr txBox="1"/>
          <p:nvPr/>
        </p:nvSpPr>
        <p:spPr>
          <a:xfrm>
            <a:off x="8008883" y="925055"/>
            <a:ext cx="4067719" cy="5909310"/>
          </a:xfrm>
          <a:prstGeom prst="rect">
            <a:avLst/>
          </a:prstGeom>
          <a:noFill/>
        </p:spPr>
        <p:txBody>
          <a:bodyPr wrap="square" rtlCol="0">
            <a:spAutoFit/>
          </a:bodyPr>
          <a:lstStyle/>
          <a:p>
            <a:pPr marL="285750" indent="-285750">
              <a:buFont typeface="Arial" panose="020B0604020202020204" pitchFamily="34" charset="0"/>
              <a:buChar char="•"/>
            </a:pPr>
            <a:r>
              <a:rPr lang="en-AU" b="1" dirty="0"/>
              <a:t>X</a:t>
            </a:r>
            <a:r>
              <a:rPr lang="en-AU" dirty="0"/>
              <a:t> is a data array that is ‘continuous’ spatially and temporally. </a:t>
            </a:r>
            <a:r>
              <a:rPr lang="en-AU" b="1" dirty="0"/>
              <a:t>X</a:t>
            </a:r>
            <a:r>
              <a:rPr lang="en-AU" dirty="0"/>
              <a:t> is known as a covariate, a predictor variable, an independent variable. (A raster)</a:t>
            </a:r>
          </a:p>
          <a:p>
            <a:pPr marL="285750" indent="-285750">
              <a:buFont typeface="Arial" panose="020B0604020202020204" pitchFamily="34" charset="0"/>
              <a:buChar char="•"/>
            </a:pPr>
            <a:r>
              <a:rPr lang="en-AU" b="1" dirty="0"/>
              <a:t>y</a:t>
            </a:r>
            <a:r>
              <a:rPr lang="en-AU" dirty="0"/>
              <a:t> is a data array that is discontinuous spatially and/or temporally (e.g., measured </a:t>
            </a:r>
            <a:r>
              <a:rPr lang="en-AU" dirty="0" err="1"/>
              <a:t>ETa</a:t>
            </a:r>
            <a:r>
              <a:rPr lang="en-AU" dirty="0"/>
              <a:t> from a sparse flux tower network). </a:t>
            </a:r>
            <a:r>
              <a:rPr lang="en-AU" b="1" dirty="0"/>
              <a:t>y</a:t>
            </a:r>
            <a:r>
              <a:rPr lang="en-AU" dirty="0"/>
              <a:t> may be from ground measurement and is known as ground truth, training data, dependent variable. (</a:t>
            </a:r>
            <a:r>
              <a:rPr lang="en-AU" dirty="0">
                <a:highlight>
                  <a:srgbClr val="C0C0C0"/>
                </a:highlight>
              </a:rPr>
              <a:t>Traditionally a point vector dataset with </a:t>
            </a:r>
            <a:r>
              <a:rPr lang="en-AU" dirty="0" err="1">
                <a:highlight>
                  <a:srgbClr val="C0C0C0"/>
                </a:highlight>
              </a:rPr>
              <a:t>t.s.</a:t>
            </a:r>
            <a:r>
              <a:rPr lang="en-AU" dirty="0">
                <a:highlight>
                  <a:srgbClr val="C0C0C0"/>
                </a:highlight>
              </a:rPr>
              <a:t> information</a:t>
            </a:r>
            <a:r>
              <a:rPr lang="en-AU" dirty="0"/>
              <a:t>)</a:t>
            </a:r>
          </a:p>
          <a:p>
            <a:pPr marL="285750" indent="-285750">
              <a:buFont typeface="Arial" panose="020B0604020202020204" pitchFamily="34" charset="0"/>
              <a:buChar char="•"/>
            </a:pPr>
            <a:r>
              <a:rPr lang="en-AU" b="1" dirty="0"/>
              <a:t>x</a:t>
            </a:r>
            <a:r>
              <a:rPr lang="en-AU" dirty="0"/>
              <a:t> is a subset of </a:t>
            </a:r>
            <a:r>
              <a:rPr lang="en-AU" b="1" dirty="0"/>
              <a:t>X</a:t>
            </a:r>
            <a:r>
              <a:rPr lang="en-AU" dirty="0"/>
              <a:t>, defined at the locations and times </a:t>
            </a:r>
            <a:r>
              <a:rPr lang="en-AU" b="1" dirty="0"/>
              <a:t>y</a:t>
            </a:r>
            <a:r>
              <a:rPr lang="en-AU" dirty="0"/>
              <a:t> was measured.</a:t>
            </a:r>
          </a:p>
          <a:p>
            <a:pPr marL="285750" indent="-285750">
              <a:buFont typeface="Arial" panose="020B0604020202020204" pitchFamily="34" charset="0"/>
              <a:buChar char="•"/>
            </a:pPr>
            <a:r>
              <a:rPr lang="en-AU" b="1" dirty="0"/>
              <a:t>Y</a:t>
            </a:r>
            <a:r>
              <a:rPr lang="en-AU" dirty="0"/>
              <a:t> is a data array that is ‘continuous’ spatially and temporally. </a:t>
            </a:r>
            <a:r>
              <a:rPr lang="en-AU" b="1" dirty="0"/>
              <a:t>Y</a:t>
            </a:r>
            <a:r>
              <a:rPr lang="en-AU" dirty="0"/>
              <a:t> is a theoretical construct.  It is what we want to model (e.g., monthly </a:t>
            </a:r>
            <a:r>
              <a:rPr lang="en-AU" dirty="0" err="1"/>
              <a:t>ETa</a:t>
            </a:r>
            <a:r>
              <a:rPr lang="en-AU" dirty="0"/>
              <a:t> over all of Australia).</a:t>
            </a:r>
          </a:p>
          <a:p>
            <a:endParaRPr lang="en-AU" dirty="0"/>
          </a:p>
        </p:txBody>
      </p:sp>
      <p:grpSp>
        <p:nvGrpSpPr>
          <p:cNvPr id="20" name="Group 19">
            <a:extLst>
              <a:ext uri="{FF2B5EF4-FFF2-40B4-BE49-F238E27FC236}">
                <a16:creationId xmlns:a16="http://schemas.microsoft.com/office/drawing/2014/main" id="{831D30DB-20CC-4EC5-88A0-5FBE48657DD0}"/>
              </a:ext>
            </a:extLst>
          </p:cNvPr>
          <p:cNvGrpSpPr/>
          <p:nvPr/>
        </p:nvGrpSpPr>
        <p:grpSpPr>
          <a:xfrm>
            <a:off x="4144461" y="2157075"/>
            <a:ext cx="3504041" cy="4537341"/>
            <a:chOff x="4349342" y="179597"/>
            <a:chExt cx="3124200" cy="3839953"/>
          </a:xfrm>
        </p:grpSpPr>
        <p:pic>
          <p:nvPicPr>
            <p:cNvPr id="13" name="Graphic 12">
              <a:extLst>
                <a:ext uri="{FF2B5EF4-FFF2-40B4-BE49-F238E27FC236}">
                  <a16:creationId xmlns:a16="http://schemas.microsoft.com/office/drawing/2014/main" id="{AE66C1E7-D96C-47E4-9453-D81C73F767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49342" y="179597"/>
              <a:ext cx="3124200" cy="2343150"/>
            </a:xfrm>
            <a:prstGeom prst="rect">
              <a:avLst/>
            </a:prstGeom>
          </p:spPr>
        </p:pic>
        <p:pic>
          <p:nvPicPr>
            <p:cNvPr id="15" name="Graphic 14">
              <a:extLst>
                <a:ext uri="{FF2B5EF4-FFF2-40B4-BE49-F238E27FC236}">
                  <a16:creationId xmlns:a16="http://schemas.microsoft.com/office/drawing/2014/main" id="{2A8E5563-B323-4E02-9181-5114FFB4DB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93066" y="2838450"/>
              <a:ext cx="1704975" cy="1181100"/>
            </a:xfrm>
            <a:prstGeom prst="rect">
              <a:avLst/>
            </a:prstGeom>
          </p:spPr>
        </p:pic>
        <p:cxnSp>
          <p:nvCxnSpPr>
            <p:cNvPr id="17" name="Straight Connector 16">
              <a:extLst>
                <a:ext uri="{FF2B5EF4-FFF2-40B4-BE49-F238E27FC236}">
                  <a16:creationId xmlns:a16="http://schemas.microsoft.com/office/drawing/2014/main" id="{74108B72-EEC8-438C-838D-FAFC9EB8DF87}"/>
                </a:ext>
              </a:extLst>
            </p:cNvPr>
            <p:cNvCxnSpPr/>
            <p:nvPr/>
          </p:nvCxnSpPr>
          <p:spPr>
            <a:xfrm flipH="1">
              <a:off x="5693066" y="1380261"/>
              <a:ext cx="758068" cy="1458189"/>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2B30068-8A9E-49DB-83B1-5B4DC9FBE736}"/>
                </a:ext>
              </a:extLst>
            </p:cNvPr>
            <p:cNvCxnSpPr/>
            <p:nvPr/>
          </p:nvCxnSpPr>
          <p:spPr>
            <a:xfrm>
              <a:off x="6954473" y="1380261"/>
              <a:ext cx="443568" cy="1458189"/>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3" name="Picture 22">
            <a:extLst>
              <a:ext uri="{FF2B5EF4-FFF2-40B4-BE49-F238E27FC236}">
                <a16:creationId xmlns:a16="http://schemas.microsoft.com/office/drawing/2014/main" id="{4F092872-E986-45B0-9529-76E48C9832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4044" y="1393116"/>
            <a:ext cx="3790476" cy="4647619"/>
          </a:xfrm>
          <a:prstGeom prst="rect">
            <a:avLst/>
          </a:prstGeom>
        </p:spPr>
      </p:pic>
      <p:sp>
        <p:nvSpPr>
          <p:cNvPr id="33" name="Rectangle 32">
            <a:extLst>
              <a:ext uri="{FF2B5EF4-FFF2-40B4-BE49-F238E27FC236}">
                <a16:creationId xmlns:a16="http://schemas.microsoft.com/office/drawing/2014/main" id="{BE720B64-A541-4F1A-84C7-85E06E15523B}"/>
              </a:ext>
            </a:extLst>
          </p:cNvPr>
          <p:cNvSpPr/>
          <p:nvPr/>
        </p:nvSpPr>
        <p:spPr>
          <a:xfrm>
            <a:off x="4144462" y="1841372"/>
            <a:ext cx="408482" cy="369332"/>
          </a:xfrm>
          <a:prstGeom prst="rect">
            <a:avLst/>
          </a:prstGeom>
        </p:spPr>
        <p:txBody>
          <a:bodyPr wrap="square">
            <a:spAutoFit/>
          </a:bodyPr>
          <a:lstStyle/>
          <a:p>
            <a:r>
              <a:rPr lang="en-AU" b="1" dirty="0"/>
              <a:t>X</a:t>
            </a:r>
            <a:r>
              <a:rPr lang="en-AU" dirty="0"/>
              <a:t> </a:t>
            </a:r>
          </a:p>
        </p:txBody>
      </p:sp>
      <p:sp>
        <p:nvSpPr>
          <p:cNvPr id="34" name="Rectangle 33">
            <a:extLst>
              <a:ext uri="{FF2B5EF4-FFF2-40B4-BE49-F238E27FC236}">
                <a16:creationId xmlns:a16="http://schemas.microsoft.com/office/drawing/2014/main" id="{C6500C0B-FCB1-4EA0-8004-2E08F6212EDE}"/>
              </a:ext>
            </a:extLst>
          </p:cNvPr>
          <p:cNvSpPr/>
          <p:nvPr/>
        </p:nvSpPr>
        <p:spPr>
          <a:xfrm>
            <a:off x="5903445" y="4960939"/>
            <a:ext cx="385110" cy="369332"/>
          </a:xfrm>
          <a:prstGeom prst="rect">
            <a:avLst/>
          </a:prstGeom>
        </p:spPr>
        <p:txBody>
          <a:bodyPr wrap="square">
            <a:spAutoFit/>
          </a:bodyPr>
          <a:lstStyle/>
          <a:p>
            <a:r>
              <a:rPr lang="en-AU" b="1" dirty="0"/>
              <a:t>x</a:t>
            </a:r>
            <a:r>
              <a:rPr lang="en-AU" dirty="0"/>
              <a:t> </a:t>
            </a:r>
          </a:p>
        </p:txBody>
      </p:sp>
      <p:sp>
        <p:nvSpPr>
          <p:cNvPr id="36" name="Rectangle 35">
            <a:extLst>
              <a:ext uri="{FF2B5EF4-FFF2-40B4-BE49-F238E27FC236}">
                <a16:creationId xmlns:a16="http://schemas.microsoft.com/office/drawing/2014/main" id="{63A87CC8-7D60-48C0-A84B-F487F9B39685}"/>
              </a:ext>
            </a:extLst>
          </p:cNvPr>
          <p:cNvSpPr/>
          <p:nvPr/>
        </p:nvSpPr>
        <p:spPr>
          <a:xfrm>
            <a:off x="74265" y="6085834"/>
            <a:ext cx="3720352" cy="646331"/>
          </a:xfrm>
          <a:prstGeom prst="rect">
            <a:avLst/>
          </a:prstGeom>
        </p:spPr>
        <p:txBody>
          <a:bodyPr wrap="square">
            <a:spAutoFit/>
          </a:bodyPr>
          <a:lstStyle/>
          <a:p>
            <a:r>
              <a:rPr lang="en-AU" b="1" dirty="0"/>
              <a:t>X</a:t>
            </a:r>
            <a:r>
              <a:rPr lang="en-AU" dirty="0"/>
              <a:t>, </a:t>
            </a:r>
            <a:r>
              <a:rPr lang="en-AU" b="1" dirty="0"/>
              <a:t>x</a:t>
            </a:r>
            <a:r>
              <a:rPr lang="en-AU" dirty="0"/>
              <a:t>,</a:t>
            </a:r>
            <a:r>
              <a:rPr lang="en-AU" b="1" dirty="0"/>
              <a:t> y</a:t>
            </a:r>
            <a:r>
              <a:rPr lang="en-AU" dirty="0"/>
              <a:t>, and </a:t>
            </a:r>
            <a:r>
              <a:rPr lang="en-AU" b="1" dirty="0"/>
              <a:t>Y</a:t>
            </a:r>
            <a:r>
              <a:rPr lang="en-AU" dirty="0"/>
              <a:t> can be represented by a </a:t>
            </a:r>
            <a:r>
              <a:rPr lang="en-AU" dirty="0" err="1"/>
              <a:t>spatio</a:t>
            </a:r>
            <a:r>
              <a:rPr lang="en-AU" dirty="0"/>
              <a:t>-temporal data cube.   </a:t>
            </a:r>
          </a:p>
        </p:txBody>
      </p:sp>
      <p:pic>
        <p:nvPicPr>
          <p:cNvPr id="37" name="Picture 36">
            <a:extLst>
              <a:ext uri="{FF2B5EF4-FFF2-40B4-BE49-F238E27FC236}">
                <a16:creationId xmlns:a16="http://schemas.microsoft.com/office/drawing/2014/main" id="{1BDD8BAA-B31F-48E6-B650-99D45D36F382}"/>
              </a:ext>
            </a:extLst>
          </p:cNvPr>
          <p:cNvPicPr>
            <a:picLocks noChangeAspect="1"/>
          </p:cNvPicPr>
          <p:nvPr/>
        </p:nvPicPr>
        <p:blipFill>
          <a:blip r:embed="rId10"/>
          <a:stretch>
            <a:fillRect/>
          </a:stretch>
        </p:blipFill>
        <p:spPr>
          <a:xfrm>
            <a:off x="4639646" y="925055"/>
            <a:ext cx="2924175" cy="809625"/>
          </a:xfrm>
          <a:prstGeom prst="rect">
            <a:avLst/>
          </a:prstGeom>
        </p:spPr>
      </p:pic>
      <p:sp>
        <p:nvSpPr>
          <p:cNvPr id="38" name="TextBox 37">
            <a:extLst>
              <a:ext uri="{FF2B5EF4-FFF2-40B4-BE49-F238E27FC236}">
                <a16:creationId xmlns:a16="http://schemas.microsoft.com/office/drawing/2014/main" id="{57C53367-95D5-4809-9E3B-D754976973AB}"/>
              </a:ext>
            </a:extLst>
          </p:cNvPr>
          <p:cNvSpPr txBox="1"/>
          <p:nvPr/>
        </p:nvSpPr>
        <p:spPr>
          <a:xfrm>
            <a:off x="116277" y="103232"/>
            <a:ext cx="5175328" cy="646331"/>
          </a:xfrm>
          <a:prstGeom prst="rect">
            <a:avLst/>
          </a:prstGeom>
          <a:noFill/>
        </p:spPr>
        <p:txBody>
          <a:bodyPr wrap="none" rtlCol="0">
            <a:spAutoFit/>
          </a:bodyPr>
          <a:lstStyle/>
          <a:p>
            <a:r>
              <a:rPr lang="en-AU" sz="3600" dirty="0" err="1"/>
              <a:t>Spatio</a:t>
            </a:r>
            <a:r>
              <a:rPr lang="en-AU" sz="3600" dirty="0"/>
              <a:t>-temporal modelling</a:t>
            </a:r>
          </a:p>
        </p:txBody>
      </p:sp>
      <p:sp>
        <p:nvSpPr>
          <p:cNvPr id="39" name="Rectangle 38">
            <a:extLst>
              <a:ext uri="{FF2B5EF4-FFF2-40B4-BE49-F238E27FC236}">
                <a16:creationId xmlns:a16="http://schemas.microsoft.com/office/drawing/2014/main" id="{C88DB49E-37F2-478A-A160-53F8CD20BBDD}"/>
              </a:ext>
            </a:extLst>
          </p:cNvPr>
          <p:cNvSpPr/>
          <p:nvPr/>
        </p:nvSpPr>
        <p:spPr>
          <a:xfrm>
            <a:off x="9335968" y="518730"/>
            <a:ext cx="1154098" cy="461665"/>
          </a:xfrm>
          <a:prstGeom prst="rect">
            <a:avLst/>
          </a:prstGeom>
        </p:spPr>
        <p:txBody>
          <a:bodyPr wrap="none">
            <a:spAutoFit/>
          </a:bodyPr>
          <a:lstStyle/>
          <a:p>
            <a:r>
              <a:rPr lang="en-AU" sz="2400" dirty="0"/>
              <a:t>Context</a:t>
            </a:r>
          </a:p>
        </p:txBody>
      </p:sp>
      <p:sp>
        <p:nvSpPr>
          <p:cNvPr id="40" name="Rectangle 39">
            <a:extLst>
              <a:ext uri="{FF2B5EF4-FFF2-40B4-BE49-F238E27FC236}">
                <a16:creationId xmlns:a16="http://schemas.microsoft.com/office/drawing/2014/main" id="{531CFD5E-EC31-4290-9C4B-00E7F3A9DBD3}"/>
              </a:ext>
            </a:extLst>
          </p:cNvPr>
          <p:cNvSpPr/>
          <p:nvPr/>
        </p:nvSpPr>
        <p:spPr>
          <a:xfrm>
            <a:off x="6600826" y="5505060"/>
            <a:ext cx="247844" cy="20542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Rectangle 40">
            <a:extLst>
              <a:ext uri="{FF2B5EF4-FFF2-40B4-BE49-F238E27FC236}">
                <a16:creationId xmlns:a16="http://schemas.microsoft.com/office/drawing/2014/main" id="{9C8AD097-1192-470A-A84F-FA9F0688F530}"/>
              </a:ext>
            </a:extLst>
          </p:cNvPr>
          <p:cNvSpPr/>
          <p:nvPr/>
        </p:nvSpPr>
        <p:spPr>
          <a:xfrm>
            <a:off x="7067228" y="6085834"/>
            <a:ext cx="247844" cy="20542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Rectangle 41">
            <a:extLst>
              <a:ext uri="{FF2B5EF4-FFF2-40B4-BE49-F238E27FC236}">
                <a16:creationId xmlns:a16="http://schemas.microsoft.com/office/drawing/2014/main" id="{3C2142BA-5DE7-4B5C-A158-257627489DA8}"/>
              </a:ext>
            </a:extLst>
          </p:cNvPr>
          <p:cNvSpPr/>
          <p:nvPr/>
        </p:nvSpPr>
        <p:spPr>
          <a:xfrm>
            <a:off x="6352983" y="6486285"/>
            <a:ext cx="247844" cy="20542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0" name="Audio 29">
            <a:hlinkClick r:id="" action="ppaction://media"/>
            <a:extLst>
              <a:ext uri="{FF2B5EF4-FFF2-40B4-BE49-F238E27FC236}">
                <a16:creationId xmlns:a16="http://schemas.microsoft.com/office/drawing/2014/main" id="{0FF6B2D5-5730-4EEC-82C2-3BCA44E3392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71938715"/>
      </p:ext>
    </p:extLst>
  </p:cSld>
  <p:clrMapOvr>
    <a:masterClrMapping/>
  </p:clrMapOvr>
  <mc:AlternateContent xmlns:mc="http://schemas.openxmlformats.org/markup-compatibility/2006">
    <mc:Choice xmlns:p14="http://schemas.microsoft.com/office/powerpoint/2010/main" Requires="p14">
      <p:transition spd="slow" p14:dur="2000" advTm="19228"/>
    </mc:Choice>
    <mc:Fallback>
      <p:transition spd="slow" advTm="19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79A17-C92D-4434-A679-EED197632613}"/>
              </a:ext>
            </a:extLst>
          </p:cNvPr>
          <p:cNvSpPr>
            <a:spLocks noGrp="1"/>
          </p:cNvSpPr>
          <p:nvPr>
            <p:ph type="title"/>
          </p:nvPr>
        </p:nvSpPr>
        <p:spPr>
          <a:xfrm>
            <a:off x="335767" y="29450"/>
            <a:ext cx="10515600" cy="1325563"/>
          </a:xfrm>
        </p:spPr>
        <p:txBody>
          <a:bodyPr/>
          <a:lstStyle/>
          <a:p>
            <a:r>
              <a:rPr lang="en-AU" dirty="0"/>
              <a:t>Generalised an energy balance-based scaling method</a:t>
            </a:r>
          </a:p>
        </p:txBody>
      </p:sp>
      <p:pic>
        <p:nvPicPr>
          <p:cNvPr id="8" name="Picture 7">
            <a:extLst>
              <a:ext uri="{FF2B5EF4-FFF2-40B4-BE49-F238E27FC236}">
                <a16:creationId xmlns:a16="http://schemas.microsoft.com/office/drawing/2014/main" id="{81DBAF82-D834-4647-A56E-7EFFD7035E1C}"/>
              </a:ext>
            </a:extLst>
          </p:cNvPr>
          <p:cNvPicPr>
            <a:picLocks noChangeAspect="1"/>
          </p:cNvPicPr>
          <p:nvPr/>
        </p:nvPicPr>
        <p:blipFill>
          <a:blip r:embed="rId4"/>
          <a:stretch>
            <a:fillRect/>
          </a:stretch>
        </p:blipFill>
        <p:spPr>
          <a:xfrm>
            <a:off x="7570354" y="1970974"/>
            <a:ext cx="3281013" cy="1135923"/>
          </a:xfrm>
          <a:prstGeom prst="rect">
            <a:avLst/>
          </a:prstGeom>
        </p:spPr>
      </p:pic>
      <p:pic>
        <p:nvPicPr>
          <p:cNvPr id="9" name="Picture 8">
            <a:extLst>
              <a:ext uri="{FF2B5EF4-FFF2-40B4-BE49-F238E27FC236}">
                <a16:creationId xmlns:a16="http://schemas.microsoft.com/office/drawing/2014/main" id="{E2953A4F-D28A-45F4-BADC-0F30F7B03BC7}"/>
              </a:ext>
            </a:extLst>
          </p:cNvPr>
          <p:cNvPicPr>
            <a:picLocks noChangeAspect="1"/>
          </p:cNvPicPr>
          <p:nvPr/>
        </p:nvPicPr>
        <p:blipFill>
          <a:blip r:embed="rId5"/>
          <a:stretch>
            <a:fillRect/>
          </a:stretch>
        </p:blipFill>
        <p:spPr>
          <a:xfrm>
            <a:off x="6318832" y="1260702"/>
            <a:ext cx="2098165" cy="798556"/>
          </a:xfrm>
          <a:prstGeom prst="rect">
            <a:avLst/>
          </a:prstGeom>
        </p:spPr>
      </p:pic>
      <p:pic>
        <p:nvPicPr>
          <p:cNvPr id="10" name="Picture 9">
            <a:extLst>
              <a:ext uri="{FF2B5EF4-FFF2-40B4-BE49-F238E27FC236}">
                <a16:creationId xmlns:a16="http://schemas.microsoft.com/office/drawing/2014/main" id="{7810AEBF-7AD9-464C-B218-7CBF8393DE4A}"/>
              </a:ext>
            </a:extLst>
          </p:cNvPr>
          <p:cNvPicPr>
            <a:picLocks noChangeAspect="1"/>
          </p:cNvPicPr>
          <p:nvPr/>
        </p:nvPicPr>
        <p:blipFill>
          <a:blip r:embed="rId6"/>
          <a:stretch>
            <a:fillRect/>
          </a:stretch>
        </p:blipFill>
        <p:spPr>
          <a:xfrm>
            <a:off x="7282715" y="3699001"/>
            <a:ext cx="2211635" cy="941797"/>
          </a:xfrm>
          <a:prstGeom prst="rect">
            <a:avLst/>
          </a:prstGeom>
        </p:spPr>
      </p:pic>
      <p:pic>
        <p:nvPicPr>
          <p:cNvPr id="11" name="Picture 10">
            <a:extLst>
              <a:ext uri="{FF2B5EF4-FFF2-40B4-BE49-F238E27FC236}">
                <a16:creationId xmlns:a16="http://schemas.microsoft.com/office/drawing/2014/main" id="{D1EE68E7-15B9-45EC-8ADD-5C48E6657E6F}"/>
              </a:ext>
            </a:extLst>
          </p:cNvPr>
          <p:cNvPicPr>
            <a:picLocks noChangeAspect="1"/>
          </p:cNvPicPr>
          <p:nvPr/>
        </p:nvPicPr>
        <p:blipFill>
          <a:blip r:embed="rId7"/>
          <a:stretch>
            <a:fillRect/>
          </a:stretch>
        </p:blipFill>
        <p:spPr>
          <a:xfrm>
            <a:off x="6302054" y="2974417"/>
            <a:ext cx="2791612" cy="707026"/>
          </a:xfrm>
          <a:prstGeom prst="rect">
            <a:avLst/>
          </a:prstGeom>
        </p:spPr>
      </p:pic>
      <p:sp>
        <p:nvSpPr>
          <p:cNvPr id="12" name="Rectangle 11">
            <a:extLst>
              <a:ext uri="{FF2B5EF4-FFF2-40B4-BE49-F238E27FC236}">
                <a16:creationId xmlns:a16="http://schemas.microsoft.com/office/drawing/2014/main" id="{F7EAA1C1-AAF7-4917-B620-3672DA719073}"/>
              </a:ext>
            </a:extLst>
          </p:cNvPr>
          <p:cNvSpPr/>
          <p:nvPr/>
        </p:nvSpPr>
        <p:spPr>
          <a:xfrm>
            <a:off x="6374860" y="917935"/>
            <a:ext cx="4418517" cy="369332"/>
          </a:xfrm>
          <a:prstGeom prst="rect">
            <a:avLst/>
          </a:prstGeom>
        </p:spPr>
        <p:txBody>
          <a:bodyPr wrap="none">
            <a:spAutoFit/>
          </a:bodyPr>
          <a:lstStyle/>
          <a:p>
            <a:r>
              <a:rPr lang="en-AU" dirty="0" err="1"/>
              <a:t>Spatio</a:t>
            </a:r>
            <a:r>
              <a:rPr lang="en-AU" dirty="0"/>
              <a:t>-temporal General Linear Model (GLM)</a:t>
            </a:r>
          </a:p>
        </p:txBody>
      </p:sp>
      <p:sp>
        <p:nvSpPr>
          <p:cNvPr id="13" name="Rectangle: Rounded Corners 12">
            <a:extLst>
              <a:ext uri="{FF2B5EF4-FFF2-40B4-BE49-F238E27FC236}">
                <a16:creationId xmlns:a16="http://schemas.microsoft.com/office/drawing/2014/main" id="{4101DCB4-7886-45AA-9BE5-2C6F477C7BB8}"/>
              </a:ext>
            </a:extLst>
          </p:cNvPr>
          <p:cNvSpPr/>
          <p:nvPr/>
        </p:nvSpPr>
        <p:spPr>
          <a:xfrm>
            <a:off x="6156187" y="1233987"/>
            <a:ext cx="4774668" cy="3406811"/>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AU" dirty="0"/>
          </a:p>
        </p:txBody>
      </p:sp>
      <p:sp>
        <p:nvSpPr>
          <p:cNvPr id="14" name="Rectangle 13">
            <a:extLst>
              <a:ext uri="{FF2B5EF4-FFF2-40B4-BE49-F238E27FC236}">
                <a16:creationId xmlns:a16="http://schemas.microsoft.com/office/drawing/2014/main" id="{E054FABA-982F-4D12-BB0E-35DF84B96270}"/>
              </a:ext>
            </a:extLst>
          </p:cNvPr>
          <p:cNvSpPr/>
          <p:nvPr/>
        </p:nvSpPr>
        <p:spPr>
          <a:xfrm>
            <a:off x="2999272" y="1581831"/>
            <a:ext cx="1611403" cy="369332"/>
          </a:xfrm>
          <a:prstGeom prst="rect">
            <a:avLst/>
          </a:prstGeom>
        </p:spPr>
        <p:txBody>
          <a:bodyPr wrap="none">
            <a:spAutoFit/>
          </a:bodyPr>
          <a:lstStyle/>
          <a:p>
            <a:r>
              <a:rPr lang="en-AU" dirty="0"/>
              <a:t>Energy Balance</a:t>
            </a:r>
          </a:p>
        </p:txBody>
      </p:sp>
      <p:sp>
        <p:nvSpPr>
          <p:cNvPr id="15" name="Rectangle: Rounded Corners 14">
            <a:extLst>
              <a:ext uri="{FF2B5EF4-FFF2-40B4-BE49-F238E27FC236}">
                <a16:creationId xmlns:a16="http://schemas.microsoft.com/office/drawing/2014/main" id="{8C7B3472-25E0-4368-8F2B-60C2E63A4D57}"/>
              </a:ext>
            </a:extLst>
          </p:cNvPr>
          <p:cNvSpPr/>
          <p:nvPr/>
        </p:nvSpPr>
        <p:spPr>
          <a:xfrm>
            <a:off x="554339" y="1970973"/>
            <a:ext cx="4487029" cy="2669825"/>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AU" dirty="0"/>
          </a:p>
        </p:txBody>
      </p:sp>
      <p:pic>
        <p:nvPicPr>
          <p:cNvPr id="16" name="Picture 15">
            <a:extLst>
              <a:ext uri="{FF2B5EF4-FFF2-40B4-BE49-F238E27FC236}">
                <a16:creationId xmlns:a16="http://schemas.microsoft.com/office/drawing/2014/main" id="{04A96678-8D8F-43EC-9F06-9A0998ED7B35}"/>
              </a:ext>
            </a:extLst>
          </p:cNvPr>
          <p:cNvPicPr>
            <a:picLocks noChangeAspect="1"/>
          </p:cNvPicPr>
          <p:nvPr/>
        </p:nvPicPr>
        <p:blipFill>
          <a:blip r:embed="rId8"/>
          <a:stretch>
            <a:fillRect/>
          </a:stretch>
        </p:blipFill>
        <p:spPr>
          <a:xfrm>
            <a:off x="972642" y="2242679"/>
            <a:ext cx="1593507" cy="562414"/>
          </a:xfrm>
          <a:prstGeom prst="rect">
            <a:avLst/>
          </a:prstGeom>
        </p:spPr>
      </p:pic>
      <p:pic>
        <p:nvPicPr>
          <p:cNvPr id="17" name="Picture 16">
            <a:extLst>
              <a:ext uri="{FF2B5EF4-FFF2-40B4-BE49-F238E27FC236}">
                <a16:creationId xmlns:a16="http://schemas.microsoft.com/office/drawing/2014/main" id="{6D1E2EB3-DCFA-46E7-9F3B-1723F1882307}"/>
              </a:ext>
            </a:extLst>
          </p:cNvPr>
          <p:cNvPicPr>
            <a:picLocks noChangeAspect="1"/>
          </p:cNvPicPr>
          <p:nvPr/>
        </p:nvPicPr>
        <p:blipFill>
          <a:blip r:embed="rId9"/>
          <a:stretch>
            <a:fillRect/>
          </a:stretch>
        </p:blipFill>
        <p:spPr>
          <a:xfrm>
            <a:off x="737957" y="3378842"/>
            <a:ext cx="3765051" cy="992036"/>
          </a:xfrm>
          <a:prstGeom prst="rect">
            <a:avLst/>
          </a:prstGeom>
        </p:spPr>
      </p:pic>
      <p:cxnSp>
        <p:nvCxnSpPr>
          <p:cNvPr id="18" name="Straight Arrow Connector 17">
            <a:extLst>
              <a:ext uri="{FF2B5EF4-FFF2-40B4-BE49-F238E27FC236}">
                <a16:creationId xmlns:a16="http://schemas.microsoft.com/office/drawing/2014/main" id="{7FAE0112-7CAA-4DAB-8993-6A89EFCA1C9C}"/>
              </a:ext>
            </a:extLst>
          </p:cNvPr>
          <p:cNvCxnSpPr>
            <a:cxnSpLocks/>
          </p:cNvCxnSpPr>
          <p:nvPr/>
        </p:nvCxnSpPr>
        <p:spPr>
          <a:xfrm flipV="1">
            <a:off x="4545412" y="1932673"/>
            <a:ext cx="1910123" cy="19104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6CC56AC5-35A4-483D-B101-3FAC585505C3}"/>
              </a:ext>
            </a:extLst>
          </p:cNvPr>
          <p:cNvSpPr/>
          <p:nvPr/>
        </p:nvSpPr>
        <p:spPr>
          <a:xfrm>
            <a:off x="0" y="4862695"/>
            <a:ext cx="11729045" cy="2308324"/>
          </a:xfrm>
          <a:prstGeom prst="rect">
            <a:avLst/>
          </a:prstGeom>
        </p:spPr>
        <p:txBody>
          <a:bodyPr wrap="square">
            <a:spAutoFit/>
          </a:bodyPr>
          <a:lstStyle/>
          <a:p>
            <a:pPr marL="285750" indent="-285750">
              <a:buFont typeface="Arial" panose="020B0604020202020204" pitchFamily="34" charset="0"/>
              <a:buChar char="•"/>
            </a:pPr>
            <a:r>
              <a:rPr lang="en-AU" dirty="0"/>
              <a:t>When run to first-order with one covariate, it is a specific form of linear regression;  run to first-order with multiple covariates, it is a specific multiple linear regression, and run to higher than first order (single or multiple covariates) it is a specific polynomial regression).  The specifics handle the Taylor-series stuff, which allows the coefficients to be interpreted as partial derivatives.</a:t>
            </a:r>
          </a:p>
          <a:p>
            <a:pPr marL="285750" lvl="0" indent="-285750" eaLnBrk="0" fontAlgn="base" hangingPunct="0">
              <a:spcBef>
                <a:spcPct val="0"/>
              </a:spcBef>
              <a:spcAft>
                <a:spcPct val="0"/>
              </a:spcAft>
              <a:buFont typeface="Arial" panose="020B0604020202020204" pitchFamily="34" charset="0"/>
              <a:buChar char="•"/>
            </a:pPr>
            <a:r>
              <a:rPr lang="en-AU" dirty="0"/>
              <a:t>This form </a:t>
            </a:r>
            <a:r>
              <a:rPr lang="en-AU" altLang="en-US" dirty="0"/>
              <a:t>requires only a single matrix pseudo-inversion to define the coefficients (like button) </a:t>
            </a:r>
            <a:r>
              <a:rPr lang="en-AU" dirty="0"/>
              <a:t>- </a:t>
            </a:r>
            <a:r>
              <a:rPr lang="en-AU" altLang="en-US" dirty="0"/>
              <a:t>but to represent the full distribution space accurately, the number of coefficients required grows exponentially in the x dimension (sad face emoji).  Also, using higher order functions can result in pretty wild estimates at the tails of distributions (lol). </a:t>
            </a:r>
          </a:p>
          <a:p>
            <a:endParaRPr lang="en-AU" dirty="0"/>
          </a:p>
        </p:txBody>
      </p:sp>
      <mc:AlternateContent xmlns:mc="http://schemas.openxmlformats.org/markup-compatibility/2006">
        <mc:Choice xmlns:p14="http://schemas.microsoft.com/office/powerpoint/2010/main" xmlns:iact="http://schemas.microsoft.com/office/powerpoint/2014/inkAction" Requires="p14 iact">
          <p:contentPart p14:bwMode="auto" r:id="rId10">
            <p14:nvContentPartPr>
              <p14:cNvPr id="43" name="Ink 42">
                <a:extLst>
                  <a:ext uri="{FF2B5EF4-FFF2-40B4-BE49-F238E27FC236}">
                    <a16:creationId xmlns:a16="http://schemas.microsoft.com/office/drawing/2014/main" id="{536E119B-4BCB-49EC-9832-34B86AB0C2C2}"/>
                  </a:ext>
                </a:extLst>
              </p14:cNvPr>
              <p14:cNvContentPartPr/>
              <p14:nvPr>
                <p:extLst>
                  <p:ext uri="{42D2F446-02D8-4167-A562-619A0277C38B}">
                    <p15:isNarration xmlns:p15="http://schemas.microsoft.com/office/powerpoint/2012/main" val="1"/>
                  </p:ext>
                </p:extLst>
              </p14:nvPr>
            </p14:nvContentPartPr>
            <p14:xfrm>
              <a:off x="6402960" y="3277440"/>
              <a:ext cx="2687760" cy="56160"/>
            </p14:xfrm>
          </p:contentPart>
        </mc:Choice>
        <mc:Fallback>
          <p:pic>
            <p:nvPicPr>
              <p:cNvPr id="43" name="Ink 42">
                <a:extLst>
                  <a:ext uri="{FF2B5EF4-FFF2-40B4-BE49-F238E27FC236}">
                    <a16:creationId xmlns:a16="http://schemas.microsoft.com/office/drawing/2014/main" id="{536E119B-4BCB-49EC-9832-34B86AB0C2C2}"/>
                  </a:ext>
                </a:extLst>
              </p:cNvPr>
              <p:cNvPicPr>
                <a:picLocks noGrp="1" noRot="1" noChangeAspect="1" noMove="1" noResize="1" noEditPoints="1" noAdjustHandles="1" noChangeArrowheads="1" noChangeShapeType="1"/>
              </p:cNvPicPr>
              <p:nvPr/>
            </p:nvPicPr>
            <p:blipFill>
              <a:blip r:embed="rId11"/>
              <a:stretch>
                <a:fillRect/>
              </a:stretch>
            </p:blipFill>
            <p:spPr>
              <a:xfrm>
                <a:off x="6387120" y="3214080"/>
                <a:ext cx="2719080" cy="182880"/>
              </a:xfrm>
              <a:prstGeom prst="rect">
                <a:avLst/>
              </a:prstGeom>
            </p:spPr>
          </p:pic>
        </mc:Fallback>
      </mc:AlternateContent>
      <p:pic>
        <p:nvPicPr>
          <p:cNvPr id="44" name="Audio 43">
            <a:hlinkClick r:id="" action="ppaction://media"/>
            <a:extLst>
              <a:ext uri="{FF2B5EF4-FFF2-40B4-BE49-F238E27FC236}">
                <a16:creationId xmlns:a16="http://schemas.microsoft.com/office/drawing/2014/main" id="{2D7B53D1-06C4-48AF-B48A-332C0C22641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20534487"/>
      </p:ext>
    </p:extLst>
  </p:cSld>
  <p:clrMapOvr>
    <a:masterClrMapping/>
  </p:clrMapOvr>
  <mc:AlternateContent xmlns:mc="http://schemas.openxmlformats.org/markup-compatibility/2006">
    <mc:Choice xmlns:p14="http://schemas.microsoft.com/office/powerpoint/2010/main" Requires="p14">
      <p:transition spd="slow" p14:dur="2000" advTm="22770"/>
    </mc:Choice>
    <mc:Fallback>
      <p:transition spd="slow" advTm="22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par>
                                <p:cTn id="7" presetID="59"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md type="call" cmd="playFrom(0.0)">
                                      <p:cBhvr>
                                        <p:cTn id="9"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98A112-593B-4B09-83B5-50B5B8AE2B1E}"/>
              </a:ext>
            </a:extLst>
          </p:cNvPr>
          <p:cNvSpPr txBox="1"/>
          <p:nvPr/>
        </p:nvSpPr>
        <p:spPr>
          <a:xfrm>
            <a:off x="116277" y="877865"/>
            <a:ext cx="5783106" cy="2031325"/>
          </a:xfrm>
          <a:prstGeom prst="rect">
            <a:avLst/>
          </a:prstGeom>
          <a:noFill/>
        </p:spPr>
        <p:txBody>
          <a:bodyPr wrap="square" rtlCol="0">
            <a:spAutoFit/>
          </a:bodyPr>
          <a:lstStyle/>
          <a:p>
            <a:pPr marL="285750" indent="-285750">
              <a:buFont typeface="Arial" panose="020B0604020202020204" pitchFamily="34" charset="0"/>
              <a:buChar char="•"/>
            </a:pPr>
            <a:r>
              <a:rPr lang="en-AU" dirty="0"/>
              <a:t>Estimate heat balance as a GLM; change in actual Evapotranspiration (</a:t>
            </a:r>
            <a:r>
              <a:rPr lang="en-AU" dirty="0" err="1"/>
              <a:t>ETa</a:t>
            </a:r>
            <a:r>
              <a:rPr lang="en-AU" dirty="0"/>
              <a:t>) based on two covariates: (1) a model of net radiation (Randall Donohue et al); and (2) MODIS LST less BAWAP Ta; </a:t>
            </a:r>
          </a:p>
          <a:p>
            <a:pPr marL="285750" indent="-285750">
              <a:buFont typeface="Arial" panose="020B0604020202020204" pitchFamily="34" charset="0"/>
              <a:buChar char="•"/>
            </a:pPr>
            <a:r>
              <a:rPr lang="en-AU" dirty="0"/>
              <a:t>Partial derivatives are scaling factors allowing for prediction of </a:t>
            </a:r>
            <a:r>
              <a:rPr lang="en-AU" dirty="0" err="1"/>
              <a:t>ETa</a:t>
            </a:r>
            <a:r>
              <a:rPr lang="en-AU" dirty="0"/>
              <a:t> based on change in Energy and Temperature.</a:t>
            </a:r>
          </a:p>
        </p:txBody>
      </p:sp>
      <p:sp>
        <p:nvSpPr>
          <p:cNvPr id="4" name="TextBox 3">
            <a:extLst>
              <a:ext uri="{FF2B5EF4-FFF2-40B4-BE49-F238E27FC236}">
                <a16:creationId xmlns:a16="http://schemas.microsoft.com/office/drawing/2014/main" id="{AAFB67ED-9FEC-4EA5-BE6D-782ED3110C66}"/>
              </a:ext>
            </a:extLst>
          </p:cNvPr>
          <p:cNvSpPr txBox="1"/>
          <p:nvPr/>
        </p:nvSpPr>
        <p:spPr>
          <a:xfrm>
            <a:off x="116277" y="69676"/>
            <a:ext cx="10546220" cy="646331"/>
          </a:xfrm>
          <a:prstGeom prst="rect">
            <a:avLst/>
          </a:prstGeom>
          <a:noFill/>
        </p:spPr>
        <p:txBody>
          <a:bodyPr wrap="none" rtlCol="0">
            <a:spAutoFit/>
          </a:bodyPr>
          <a:lstStyle/>
          <a:p>
            <a:r>
              <a:rPr lang="en-AU" sz="3600" dirty="0" err="1"/>
              <a:t>Spatio</a:t>
            </a:r>
            <a:r>
              <a:rPr lang="en-AU" sz="3600" dirty="0"/>
              <a:t>-temporal modelling of actual Evapotranspiration</a:t>
            </a:r>
          </a:p>
        </p:txBody>
      </p:sp>
      <p:grpSp>
        <p:nvGrpSpPr>
          <p:cNvPr id="10" name="Group 9">
            <a:extLst>
              <a:ext uri="{FF2B5EF4-FFF2-40B4-BE49-F238E27FC236}">
                <a16:creationId xmlns:a16="http://schemas.microsoft.com/office/drawing/2014/main" id="{09245FC9-6076-4E0D-A734-504E3744B0D8}"/>
              </a:ext>
            </a:extLst>
          </p:cNvPr>
          <p:cNvGrpSpPr/>
          <p:nvPr/>
        </p:nvGrpSpPr>
        <p:grpSpPr>
          <a:xfrm>
            <a:off x="8172491" y="1170042"/>
            <a:ext cx="3268564" cy="3176290"/>
            <a:chOff x="335944" y="3426681"/>
            <a:chExt cx="3268564" cy="3176290"/>
          </a:xfrm>
        </p:grpSpPr>
        <p:pic>
          <p:nvPicPr>
            <p:cNvPr id="3" name="Picture 2">
              <a:extLst>
                <a:ext uri="{FF2B5EF4-FFF2-40B4-BE49-F238E27FC236}">
                  <a16:creationId xmlns:a16="http://schemas.microsoft.com/office/drawing/2014/main" id="{7447913E-3DB4-4233-9F60-4687ABEE29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944" y="3426681"/>
              <a:ext cx="3268564" cy="3176290"/>
            </a:xfrm>
            <a:prstGeom prst="rect">
              <a:avLst/>
            </a:prstGeom>
          </p:spPr>
        </p:pic>
        <p:pic>
          <p:nvPicPr>
            <p:cNvPr id="2" name="Picture 1">
              <a:extLst>
                <a:ext uri="{FF2B5EF4-FFF2-40B4-BE49-F238E27FC236}">
                  <a16:creationId xmlns:a16="http://schemas.microsoft.com/office/drawing/2014/main" id="{ADA77276-5349-4AFA-A232-0FB861828E59}"/>
                </a:ext>
              </a:extLst>
            </p:cNvPr>
            <p:cNvPicPr>
              <a:picLocks noChangeAspect="1"/>
            </p:cNvPicPr>
            <p:nvPr/>
          </p:nvPicPr>
          <p:blipFill>
            <a:blip r:embed="rId5"/>
            <a:stretch>
              <a:fillRect/>
            </a:stretch>
          </p:blipFill>
          <p:spPr>
            <a:xfrm>
              <a:off x="1090648" y="5914458"/>
              <a:ext cx="358033" cy="64861"/>
            </a:xfrm>
            <a:prstGeom prst="rect">
              <a:avLst/>
            </a:prstGeom>
          </p:spPr>
        </p:pic>
        <p:pic>
          <p:nvPicPr>
            <p:cNvPr id="7" name="Picture 6">
              <a:extLst>
                <a:ext uri="{FF2B5EF4-FFF2-40B4-BE49-F238E27FC236}">
                  <a16:creationId xmlns:a16="http://schemas.microsoft.com/office/drawing/2014/main" id="{0591DB6F-3C66-40E6-8EE3-E9D380CBDC2C}"/>
                </a:ext>
              </a:extLst>
            </p:cNvPr>
            <p:cNvPicPr>
              <a:picLocks noChangeAspect="1"/>
            </p:cNvPicPr>
            <p:nvPr/>
          </p:nvPicPr>
          <p:blipFill>
            <a:blip r:embed="rId6"/>
            <a:stretch>
              <a:fillRect/>
            </a:stretch>
          </p:blipFill>
          <p:spPr>
            <a:xfrm>
              <a:off x="1102707" y="5742944"/>
              <a:ext cx="333914" cy="64861"/>
            </a:xfrm>
            <a:prstGeom prst="rect">
              <a:avLst/>
            </a:prstGeom>
          </p:spPr>
        </p:pic>
      </p:grpSp>
      <p:sp>
        <p:nvSpPr>
          <p:cNvPr id="13" name="Rectangle 12">
            <a:extLst>
              <a:ext uri="{FF2B5EF4-FFF2-40B4-BE49-F238E27FC236}">
                <a16:creationId xmlns:a16="http://schemas.microsoft.com/office/drawing/2014/main" id="{E660246E-6E96-44C5-B313-1B29D9FEB1CE}"/>
              </a:ext>
            </a:extLst>
          </p:cNvPr>
          <p:cNvSpPr/>
          <p:nvPr/>
        </p:nvSpPr>
        <p:spPr>
          <a:xfrm>
            <a:off x="425712" y="3150895"/>
            <a:ext cx="2674194" cy="369332"/>
          </a:xfrm>
          <a:prstGeom prst="rect">
            <a:avLst/>
          </a:prstGeom>
        </p:spPr>
        <p:txBody>
          <a:bodyPr wrap="none">
            <a:spAutoFit/>
          </a:bodyPr>
          <a:lstStyle/>
          <a:p>
            <a:r>
              <a:rPr lang="en-AU" dirty="0"/>
              <a:t>The matrices look like this:</a:t>
            </a:r>
          </a:p>
        </p:txBody>
      </p:sp>
      <p:sp>
        <p:nvSpPr>
          <p:cNvPr id="14" name="Rectangle: Rounded Corners 13">
            <a:extLst>
              <a:ext uri="{FF2B5EF4-FFF2-40B4-BE49-F238E27FC236}">
                <a16:creationId xmlns:a16="http://schemas.microsoft.com/office/drawing/2014/main" id="{CA2ABA27-3D98-430F-91E0-187EDDE1DFE4}"/>
              </a:ext>
            </a:extLst>
          </p:cNvPr>
          <p:cNvSpPr/>
          <p:nvPr/>
        </p:nvSpPr>
        <p:spPr>
          <a:xfrm>
            <a:off x="116278" y="3127519"/>
            <a:ext cx="7920376" cy="2676962"/>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AU" dirty="0"/>
          </a:p>
        </p:txBody>
      </p:sp>
      <p:sp>
        <p:nvSpPr>
          <p:cNvPr id="15" name="Rectangle 14">
            <a:extLst>
              <a:ext uri="{FF2B5EF4-FFF2-40B4-BE49-F238E27FC236}">
                <a16:creationId xmlns:a16="http://schemas.microsoft.com/office/drawing/2014/main" id="{CA5EE2B4-266C-40CF-8E99-FE44D4AD7ED2}"/>
              </a:ext>
            </a:extLst>
          </p:cNvPr>
          <p:cNvSpPr/>
          <p:nvPr/>
        </p:nvSpPr>
        <p:spPr>
          <a:xfrm>
            <a:off x="116277" y="5864994"/>
            <a:ext cx="11829646" cy="923330"/>
          </a:xfrm>
          <a:prstGeom prst="rect">
            <a:avLst/>
          </a:prstGeom>
        </p:spPr>
        <p:txBody>
          <a:bodyPr wrap="square">
            <a:spAutoFit/>
          </a:bodyPr>
          <a:lstStyle/>
          <a:p>
            <a:r>
              <a:rPr lang="en-AU" dirty="0"/>
              <a:t>(1) Partial derivatives are scaling functions;  (2) with Taylor-series expansion the partials can be modelled to &gt; 1</a:t>
            </a:r>
            <a:r>
              <a:rPr lang="en-AU" baseline="30000" dirty="0"/>
              <a:t>st</a:t>
            </a:r>
            <a:r>
              <a:rPr lang="en-AU" dirty="0"/>
              <a:t> order;  (3) we estimate partial derivatives by minimising OLS;  (4) apply the partial derivatives defined from ‘little x and little y’ data to ‘big X’, we can estimate ‘big Y’.</a:t>
            </a:r>
          </a:p>
        </p:txBody>
      </p:sp>
      <p:pic>
        <p:nvPicPr>
          <p:cNvPr id="6" name="Picture 5">
            <a:extLst>
              <a:ext uri="{FF2B5EF4-FFF2-40B4-BE49-F238E27FC236}">
                <a16:creationId xmlns:a16="http://schemas.microsoft.com/office/drawing/2014/main" id="{7E0D89F1-14D6-48A1-83A3-D77959A3FB92}"/>
              </a:ext>
            </a:extLst>
          </p:cNvPr>
          <p:cNvPicPr>
            <a:picLocks noChangeAspect="1"/>
          </p:cNvPicPr>
          <p:nvPr/>
        </p:nvPicPr>
        <p:blipFill>
          <a:blip r:embed="rId7"/>
          <a:stretch>
            <a:fillRect/>
          </a:stretch>
        </p:blipFill>
        <p:spPr>
          <a:xfrm>
            <a:off x="2223520" y="4015971"/>
            <a:ext cx="4201779" cy="1089692"/>
          </a:xfrm>
          <a:prstGeom prst="rect">
            <a:avLst/>
          </a:prstGeom>
        </p:spPr>
      </p:pic>
      <p:pic>
        <p:nvPicPr>
          <p:cNvPr id="16" name="Picture 15">
            <a:extLst>
              <a:ext uri="{FF2B5EF4-FFF2-40B4-BE49-F238E27FC236}">
                <a16:creationId xmlns:a16="http://schemas.microsoft.com/office/drawing/2014/main" id="{7B0EA7D1-CF0B-4897-940F-C05608424DED}"/>
              </a:ext>
            </a:extLst>
          </p:cNvPr>
          <p:cNvPicPr>
            <a:picLocks noChangeAspect="1"/>
          </p:cNvPicPr>
          <p:nvPr/>
        </p:nvPicPr>
        <p:blipFill>
          <a:blip r:embed="rId8"/>
          <a:stretch>
            <a:fillRect/>
          </a:stretch>
        </p:blipFill>
        <p:spPr>
          <a:xfrm>
            <a:off x="6649236" y="3188451"/>
            <a:ext cx="974238" cy="2544232"/>
          </a:xfrm>
          <a:prstGeom prst="rect">
            <a:avLst/>
          </a:prstGeom>
        </p:spPr>
      </p:pic>
      <p:pic>
        <p:nvPicPr>
          <p:cNvPr id="17" name="Picture 16">
            <a:extLst>
              <a:ext uri="{FF2B5EF4-FFF2-40B4-BE49-F238E27FC236}">
                <a16:creationId xmlns:a16="http://schemas.microsoft.com/office/drawing/2014/main" id="{F6F4123A-9FD1-41F1-81E0-39347661B985}"/>
              </a:ext>
            </a:extLst>
          </p:cNvPr>
          <p:cNvPicPr>
            <a:picLocks noChangeAspect="1"/>
          </p:cNvPicPr>
          <p:nvPr/>
        </p:nvPicPr>
        <p:blipFill>
          <a:blip r:embed="rId9"/>
          <a:stretch>
            <a:fillRect/>
          </a:stretch>
        </p:blipFill>
        <p:spPr>
          <a:xfrm>
            <a:off x="425712" y="4074694"/>
            <a:ext cx="1384628" cy="967343"/>
          </a:xfrm>
          <a:prstGeom prst="rect">
            <a:avLst/>
          </a:prstGeom>
        </p:spPr>
      </p:pic>
      <p:sp>
        <p:nvSpPr>
          <p:cNvPr id="18" name="Rectangle 17">
            <a:extLst>
              <a:ext uri="{FF2B5EF4-FFF2-40B4-BE49-F238E27FC236}">
                <a16:creationId xmlns:a16="http://schemas.microsoft.com/office/drawing/2014/main" id="{DD97098D-4313-406C-986B-E1207E89F0F1}"/>
              </a:ext>
            </a:extLst>
          </p:cNvPr>
          <p:cNvSpPr/>
          <p:nvPr/>
        </p:nvSpPr>
        <p:spPr>
          <a:xfrm>
            <a:off x="8011655" y="737501"/>
            <a:ext cx="3429400" cy="369332"/>
          </a:xfrm>
          <a:prstGeom prst="rect">
            <a:avLst/>
          </a:prstGeom>
        </p:spPr>
        <p:txBody>
          <a:bodyPr wrap="none">
            <a:spAutoFit/>
          </a:bodyPr>
          <a:lstStyle/>
          <a:p>
            <a:r>
              <a:rPr lang="en-AU" dirty="0"/>
              <a:t>The scaling functions look like this:</a:t>
            </a:r>
          </a:p>
        </p:txBody>
      </p:sp>
      <mc:AlternateContent xmlns:mc="http://schemas.openxmlformats.org/markup-compatibility/2006">
        <mc:Choice xmlns:p14="http://schemas.microsoft.com/office/powerpoint/2010/main" xmlns:iact="http://schemas.microsoft.com/office/powerpoint/2014/inkAction" Requires="p14 iact">
          <p:contentPart p14:bwMode="auto" r:id="rId10">
            <p14:nvContentPartPr>
              <p14:cNvPr id="25" name="Ink 24">
                <a:extLst>
                  <a:ext uri="{FF2B5EF4-FFF2-40B4-BE49-F238E27FC236}">
                    <a16:creationId xmlns:a16="http://schemas.microsoft.com/office/drawing/2014/main" id="{39C2DD21-D8DF-4247-8609-A17FF8BCAE87}"/>
                  </a:ext>
                </a:extLst>
              </p14:cNvPr>
              <p14:cNvContentPartPr/>
              <p14:nvPr>
                <p:extLst>
                  <p:ext uri="{42D2F446-02D8-4167-A562-619A0277C38B}">
                    <p15:isNarration xmlns:p15="http://schemas.microsoft.com/office/powerpoint/2012/main" val="1"/>
                  </p:ext>
                </p:extLst>
              </p14:nvPr>
            </p14:nvContentPartPr>
            <p14:xfrm>
              <a:off x="8237160" y="2863080"/>
              <a:ext cx="1531440" cy="821520"/>
            </p14:xfrm>
          </p:contentPart>
        </mc:Choice>
        <mc:Fallback>
          <p:pic>
            <p:nvPicPr>
              <p:cNvPr id="25" name="Ink 24">
                <a:extLst>
                  <a:ext uri="{FF2B5EF4-FFF2-40B4-BE49-F238E27FC236}">
                    <a16:creationId xmlns:a16="http://schemas.microsoft.com/office/drawing/2014/main" id="{39C2DD21-D8DF-4247-8609-A17FF8BCAE87}"/>
                  </a:ext>
                </a:extLst>
              </p:cNvPr>
              <p:cNvPicPr>
                <a:picLocks noGrp="1" noRot="1" noChangeAspect="1" noMove="1" noResize="1" noEditPoints="1" noAdjustHandles="1" noChangeArrowheads="1" noChangeShapeType="1"/>
              </p:cNvPicPr>
              <p:nvPr/>
            </p:nvPicPr>
            <p:blipFill>
              <a:blip r:embed="rId11"/>
              <a:stretch>
                <a:fillRect/>
              </a:stretch>
            </p:blipFill>
            <p:spPr>
              <a:xfrm>
                <a:off x="8221320" y="2799720"/>
                <a:ext cx="1562760" cy="948240"/>
              </a:xfrm>
              <a:prstGeom prst="rect">
                <a:avLst/>
              </a:prstGeom>
            </p:spPr>
          </p:pic>
        </mc:Fallback>
      </mc:AlternateContent>
      <p:pic>
        <p:nvPicPr>
          <p:cNvPr id="26" name="Audio 25">
            <a:hlinkClick r:id="" action="ppaction://media"/>
            <a:extLst>
              <a:ext uri="{FF2B5EF4-FFF2-40B4-BE49-F238E27FC236}">
                <a16:creationId xmlns:a16="http://schemas.microsoft.com/office/drawing/2014/main" id="{C1679861-F356-4055-A82A-6888DB74F63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8238893"/>
      </p:ext>
    </p:extLst>
  </p:cSld>
  <p:clrMapOvr>
    <a:masterClrMapping/>
  </p:clrMapOvr>
  <mc:AlternateContent xmlns:mc="http://schemas.openxmlformats.org/markup-compatibility/2006">
    <mc:Choice xmlns:p14="http://schemas.microsoft.com/office/powerpoint/2010/main" Requires="p14">
      <p:transition spd="slow" p14:dur="2000" advTm="48837"/>
    </mc:Choice>
    <mc:Fallback>
      <p:transition spd="slow" advTm="48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par>
                                <p:cTn id="7" presetID="59"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md type="call" cmd="playFrom(0.0)">
                                      <p:cBhvr>
                                        <p:cTn id="9"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AFB67ED-9FEC-4EA5-BE6D-782ED3110C66}"/>
              </a:ext>
            </a:extLst>
          </p:cNvPr>
          <p:cNvSpPr txBox="1"/>
          <p:nvPr/>
        </p:nvSpPr>
        <p:spPr>
          <a:xfrm>
            <a:off x="648929" y="629266"/>
            <a:ext cx="3505495" cy="162232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400" kern="1200">
                <a:solidFill>
                  <a:schemeClr val="tx1"/>
                </a:solidFill>
                <a:latin typeface="+mj-lt"/>
                <a:ea typeface="+mj-ea"/>
                <a:cs typeface="+mj-cs"/>
              </a:rPr>
              <a:t>Spatio-temporal modelling of actual Evapotranspiration</a:t>
            </a:r>
          </a:p>
        </p:txBody>
      </p:sp>
      <p:sp>
        <p:nvSpPr>
          <p:cNvPr id="9" name="TextBox 8">
            <a:extLst>
              <a:ext uri="{FF2B5EF4-FFF2-40B4-BE49-F238E27FC236}">
                <a16:creationId xmlns:a16="http://schemas.microsoft.com/office/drawing/2014/main" id="{905C59D6-1778-4CEA-9E11-60981E426343}"/>
              </a:ext>
            </a:extLst>
          </p:cNvPr>
          <p:cNvSpPr txBox="1"/>
          <p:nvPr/>
        </p:nvSpPr>
        <p:spPr>
          <a:xfrm>
            <a:off x="648931" y="2438400"/>
            <a:ext cx="3505494"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Allows for estimation of the total change in </a:t>
            </a:r>
            <a:r>
              <a:rPr lang="en-US" sz="2000" dirty="0" err="1"/>
              <a:t>ETa</a:t>
            </a:r>
            <a:r>
              <a:rPr lang="en-US" sz="2000" dirty="0"/>
              <a:t> (dashed black), the change in </a:t>
            </a:r>
            <a:r>
              <a:rPr lang="en-US" sz="2000" dirty="0" err="1"/>
              <a:t>ETa</a:t>
            </a:r>
            <a:r>
              <a:rPr lang="en-US" sz="2000" dirty="0"/>
              <a:t> due to changes in available energy (solid black), and the change in </a:t>
            </a:r>
            <a:r>
              <a:rPr lang="en-US" sz="2000" dirty="0" err="1"/>
              <a:t>ETa</a:t>
            </a:r>
            <a:r>
              <a:rPr lang="en-US" sz="2000" dirty="0"/>
              <a:t> due to changes in sensible heat flux (red) with remote sensing.</a:t>
            </a:r>
          </a:p>
          <a:p>
            <a:pPr indent="-228600">
              <a:lnSpc>
                <a:spcPct val="90000"/>
              </a:lnSpc>
              <a:spcAft>
                <a:spcPts val="600"/>
              </a:spcAft>
              <a:buFont typeface="Arial" panose="020B0604020202020204" pitchFamily="34" charset="0"/>
              <a:buChar char="•"/>
            </a:pPr>
            <a:r>
              <a:rPr lang="en-US" sz="2000" dirty="0"/>
              <a:t>The dynamics above are interesting and show R.S./met variables get the basic heat balance components right.</a:t>
            </a:r>
          </a:p>
        </p:txBody>
      </p:sp>
      <p:sp>
        <p:nvSpPr>
          <p:cNvPr id="14" name="Rectangle 13">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E790584-994A-4BAF-A7C8-92FF2435AE17}"/>
              </a:ext>
            </a:extLst>
          </p:cNvPr>
          <p:cNvPicPr>
            <a:picLocks noChangeAspect="1"/>
          </p:cNvPicPr>
          <p:nvPr/>
        </p:nvPicPr>
        <p:blipFill>
          <a:blip r:embed="rId5"/>
          <a:stretch>
            <a:fillRect/>
          </a:stretch>
        </p:blipFill>
        <p:spPr>
          <a:xfrm>
            <a:off x="5769281" y="807593"/>
            <a:ext cx="5292493" cy="5239568"/>
          </a:xfrm>
          <a:prstGeom prst="rect">
            <a:avLst/>
          </a:prstGeom>
          <a:effectLst/>
        </p:spPr>
      </p:pic>
      <p:pic>
        <p:nvPicPr>
          <p:cNvPr id="20" name="Audio 19">
            <a:hlinkClick r:id="" action="ppaction://media"/>
            <a:extLst>
              <a:ext uri="{FF2B5EF4-FFF2-40B4-BE49-F238E27FC236}">
                <a16:creationId xmlns:a16="http://schemas.microsoft.com/office/drawing/2014/main" id="{5B268204-131C-4382-84E0-A03F422F3E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46856625"/>
      </p:ext>
    </p:extLst>
  </p:cSld>
  <p:clrMapOvr>
    <a:masterClrMapping/>
  </p:clrMapOvr>
  <mc:AlternateContent xmlns:mc="http://schemas.openxmlformats.org/markup-compatibility/2006">
    <mc:Choice xmlns:p14="http://schemas.microsoft.com/office/powerpoint/2010/main" Requires="p14">
      <p:transition spd="slow" p14:dur="2000" advTm="50255"/>
    </mc:Choice>
    <mc:Fallback>
      <p:transition spd="slow" advTm="50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97D942E-09EF-4107-98F4-74DB7F72D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AFB67ED-9FEC-4EA5-BE6D-782ED3110C66}"/>
              </a:ext>
            </a:extLst>
          </p:cNvPr>
          <p:cNvSpPr txBox="1"/>
          <p:nvPr/>
        </p:nvSpPr>
        <p:spPr>
          <a:xfrm>
            <a:off x="532015" y="3930305"/>
            <a:ext cx="3861960" cy="243724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kern="1200" dirty="0" err="1">
                <a:solidFill>
                  <a:schemeClr val="tx1"/>
                </a:solidFill>
                <a:latin typeface="+mj-lt"/>
                <a:ea typeface="+mj-ea"/>
                <a:cs typeface="+mj-cs"/>
              </a:rPr>
              <a:t>Spatio</a:t>
            </a:r>
            <a:r>
              <a:rPr lang="en-US" sz="3600" kern="1200" dirty="0">
                <a:solidFill>
                  <a:schemeClr val="tx1"/>
                </a:solidFill>
                <a:latin typeface="+mj-lt"/>
                <a:ea typeface="+mj-ea"/>
                <a:cs typeface="+mj-cs"/>
              </a:rPr>
              <a:t>-temporal modelling of actual Evapotranspiration</a:t>
            </a:r>
          </a:p>
        </p:txBody>
      </p:sp>
      <p:sp>
        <p:nvSpPr>
          <p:cNvPr id="16" name="Rectangle 15">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355784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F39F3BA-3EE3-416B-A283-B4060D08F9A8}"/>
              </a:ext>
            </a:extLst>
          </p:cNvPr>
          <p:cNvPicPr/>
          <p:nvPr/>
        </p:nvPicPr>
        <p:blipFill rotWithShape="1">
          <a:blip r:embed="rId5" cstate="print">
            <a:extLst>
              <a:ext uri="{28A0092B-C50C-407E-A947-70E740481C1C}">
                <a14:useLocalDpi xmlns:a14="http://schemas.microsoft.com/office/drawing/2010/main" val="0"/>
              </a:ext>
            </a:extLst>
          </a:blip>
          <a:srcRect l="2368" r="2116" b="2"/>
          <a:stretch/>
        </p:blipFill>
        <p:spPr>
          <a:xfrm>
            <a:off x="838200" y="364144"/>
            <a:ext cx="3335789" cy="2811320"/>
          </a:xfrm>
          <a:prstGeom prst="rect">
            <a:avLst/>
          </a:prstGeom>
        </p:spPr>
      </p:pic>
      <p:pic>
        <p:nvPicPr>
          <p:cNvPr id="7" name="Picture 6">
            <a:extLst>
              <a:ext uri="{FF2B5EF4-FFF2-40B4-BE49-F238E27FC236}">
                <a16:creationId xmlns:a16="http://schemas.microsoft.com/office/drawing/2014/main" id="{53B96EBB-E0ED-4034-AF91-81CA1AF2C9F1}"/>
              </a:ext>
            </a:extLst>
          </p:cNvPr>
          <p:cNvPicPr/>
          <p:nvPr/>
        </p:nvPicPr>
        <p:blipFill rotWithShape="1">
          <a:blip r:embed="rId6" cstate="print">
            <a:extLst>
              <a:ext uri="{28A0092B-C50C-407E-A947-70E740481C1C}">
                <a14:useLocalDpi xmlns:a14="http://schemas.microsoft.com/office/drawing/2010/main" val="0"/>
              </a:ext>
            </a:extLst>
          </a:blip>
          <a:srcRect l="4449" r="2" b="2"/>
          <a:stretch/>
        </p:blipFill>
        <p:spPr>
          <a:xfrm>
            <a:off x="8018013" y="373264"/>
            <a:ext cx="3336953" cy="2811320"/>
          </a:xfrm>
          <a:prstGeom prst="rect">
            <a:avLst/>
          </a:prstGeom>
        </p:spPr>
      </p:pic>
      <p:pic>
        <p:nvPicPr>
          <p:cNvPr id="6" name="Picture 5">
            <a:extLst>
              <a:ext uri="{FF2B5EF4-FFF2-40B4-BE49-F238E27FC236}">
                <a16:creationId xmlns:a16="http://schemas.microsoft.com/office/drawing/2014/main" id="{9C730E90-0E29-4872-A650-32425BE2FD7D}"/>
              </a:ext>
            </a:extLst>
          </p:cNvPr>
          <p:cNvPicPr/>
          <p:nvPr/>
        </p:nvPicPr>
        <p:blipFill rotWithShape="1">
          <a:blip r:embed="rId7" cstate="print">
            <a:extLst>
              <a:ext uri="{28A0092B-C50C-407E-A947-70E740481C1C}">
                <a14:useLocalDpi xmlns:a14="http://schemas.microsoft.com/office/drawing/2010/main" val="0"/>
              </a:ext>
            </a:extLst>
          </a:blip>
          <a:srcRect l="4449" r="2" b="2"/>
          <a:stretch/>
        </p:blipFill>
        <p:spPr>
          <a:xfrm>
            <a:off x="4465284" y="364144"/>
            <a:ext cx="3336953" cy="2811320"/>
          </a:xfrm>
          <a:prstGeom prst="rect">
            <a:avLst/>
          </a:prstGeom>
        </p:spPr>
      </p:pic>
      <p:sp>
        <p:nvSpPr>
          <p:cNvPr id="20" name="Rectangle 19">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635346" y="5126067"/>
            <a:ext cx="219456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05C59D6-1778-4CEA-9E11-60981E426343}"/>
              </a:ext>
            </a:extLst>
          </p:cNvPr>
          <p:cNvSpPr txBox="1"/>
          <p:nvPr/>
        </p:nvSpPr>
        <p:spPr>
          <a:xfrm>
            <a:off x="5162719" y="3930305"/>
            <a:ext cx="6586915" cy="2437244"/>
          </a:xfrm>
          <a:prstGeom prst="rect">
            <a:avLst/>
          </a:prstGeom>
        </p:spPr>
        <p:txBody>
          <a:bodyPr vert="horz" lIns="91440" tIns="45720" rIns="91440" bIns="45720" rtlCol="0" anchor="ctr">
            <a:normAutofit/>
          </a:bodyPr>
          <a:lstStyle/>
          <a:p>
            <a:pPr>
              <a:lnSpc>
                <a:spcPct val="90000"/>
              </a:lnSpc>
              <a:spcAft>
                <a:spcPts val="600"/>
              </a:spcAft>
            </a:pPr>
            <a:r>
              <a:rPr lang="en-US" sz="2000" dirty="0"/>
              <a:t>The attribution of </a:t>
            </a:r>
            <a:r>
              <a:rPr lang="en-US" sz="2000" dirty="0" err="1"/>
              <a:t>ETa</a:t>
            </a:r>
            <a:r>
              <a:rPr lang="en-US" sz="2000" dirty="0"/>
              <a:t> dynamics due to estimated changes in available energy, those due to estimated changes in sensible heat flux, and those due to changes in both available energy and sensible heat flux can be represented spatially as well (as long-term temporal means above)</a:t>
            </a:r>
          </a:p>
        </p:txBody>
      </p:sp>
      <p:pic>
        <p:nvPicPr>
          <p:cNvPr id="19" name="Audio 18">
            <a:hlinkClick r:id="" action="ppaction://media"/>
            <a:extLst>
              <a:ext uri="{FF2B5EF4-FFF2-40B4-BE49-F238E27FC236}">
                <a16:creationId xmlns:a16="http://schemas.microsoft.com/office/drawing/2014/main" id="{058CACC8-75D2-45A1-A81D-E0E35DAE7F9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81082158"/>
      </p:ext>
    </p:extLst>
  </p:cSld>
  <p:clrMapOvr>
    <a:masterClrMapping/>
  </p:clrMapOvr>
  <mc:AlternateContent xmlns:mc="http://schemas.openxmlformats.org/markup-compatibility/2006">
    <mc:Choice xmlns:p14="http://schemas.microsoft.com/office/powerpoint/2010/main" Requires="p14">
      <p:transition spd="slow" p14:dur="2000" advTm="20014"/>
    </mc:Choice>
    <mc:Fallback>
      <p:transition spd="slow" advTm="20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49F6CB-4FFB-443A-A8B6-8A9CC97C57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368" y="1811877"/>
            <a:ext cx="3550869" cy="4903365"/>
          </a:xfrm>
          <a:prstGeom prst="rect">
            <a:avLst/>
          </a:prstGeom>
        </p:spPr>
      </p:pic>
      <p:pic>
        <p:nvPicPr>
          <p:cNvPr id="5" name="Picture 4">
            <a:extLst>
              <a:ext uri="{FF2B5EF4-FFF2-40B4-BE49-F238E27FC236}">
                <a16:creationId xmlns:a16="http://schemas.microsoft.com/office/drawing/2014/main" id="{26657958-3AC8-4265-BD66-C59A0416F3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8998" y="1822580"/>
            <a:ext cx="3643182" cy="4811085"/>
          </a:xfrm>
          <a:prstGeom prst="rect">
            <a:avLst/>
          </a:prstGeom>
        </p:spPr>
      </p:pic>
      <p:sp>
        <p:nvSpPr>
          <p:cNvPr id="8" name="TextBox 7">
            <a:extLst>
              <a:ext uri="{FF2B5EF4-FFF2-40B4-BE49-F238E27FC236}">
                <a16:creationId xmlns:a16="http://schemas.microsoft.com/office/drawing/2014/main" id="{12DDA3F3-B863-40E5-A0E8-472EF1939170}"/>
              </a:ext>
            </a:extLst>
          </p:cNvPr>
          <p:cNvSpPr txBox="1"/>
          <p:nvPr/>
        </p:nvSpPr>
        <p:spPr>
          <a:xfrm>
            <a:off x="116277" y="594"/>
            <a:ext cx="10237867" cy="646331"/>
          </a:xfrm>
          <a:prstGeom prst="rect">
            <a:avLst/>
          </a:prstGeom>
          <a:noFill/>
        </p:spPr>
        <p:txBody>
          <a:bodyPr wrap="none" rtlCol="0">
            <a:spAutoFit/>
          </a:bodyPr>
          <a:lstStyle/>
          <a:p>
            <a:r>
              <a:rPr lang="en-AU" sz="3600" dirty="0"/>
              <a:t>Isolating spatial component and temporal component</a:t>
            </a:r>
          </a:p>
        </p:txBody>
      </p:sp>
      <p:sp>
        <p:nvSpPr>
          <p:cNvPr id="2" name="TextBox 1">
            <a:extLst>
              <a:ext uri="{FF2B5EF4-FFF2-40B4-BE49-F238E27FC236}">
                <a16:creationId xmlns:a16="http://schemas.microsoft.com/office/drawing/2014/main" id="{D58574BF-9C36-460C-9230-3586EF66C9DC}"/>
              </a:ext>
            </a:extLst>
          </p:cNvPr>
          <p:cNvSpPr txBox="1"/>
          <p:nvPr/>
        </p:nvSpPr>
        <p:spPr>
          <a:xfrm>
            <a:off x="0" y="557192"/>
            <a:ext cx="12192000" cy="646331"/>
          </a:xfrm>
          <a:prstGeom prst="rect">
            <a:avLst/>
          </a:prstGeom>
          <a:noFill/>
        </p:spPr>
        <p:txBody>
          <a:bodyPr wrap="square" rtlCol="0">
            <a:spAutoFit/>
          </a:bodyPr>
          <a:lstStyle/>
          <a:p>
            <a:r>
              <a:rPr lang="en-AU" dirty="0"/>
              <a:t>Based on a very clever GRL paper by </a:t>
            </a:r>
            <a:r>
              <a:rPr lang="en-AU" dirty="0" err="1"/>
              <a:t>Fubao</a:t>
            </a:r>
            <a:r>
              <a:rPr lang="en-AU" dirty="0"/>
              <a:t> Sun and Mike Roderick, et. al (2010), which partitions the overall variance of a </a:t>
            </a:r>
            <a:r>
              <a:rPr lang="en-AU" dirty="0" err="1"/>
              <a:t>spatio</a:t>
            </a:r>
            <a:r>
              <a:rPr lang="en-AU" dirty="0"/>
              <a:t>-temporal dataset into spatial variance and temporal variance, using standard ANOVA technique</a:t>
            </a:r>
          </a:p>
        </p:txBody>
      </p:sp>
      <p:pic>
        <p:nvPicPr>
          <p:cNvPr id="9" name="Picture 8">
            <a:extLst>
              <a:ext uri="{FF2B5EF4-FFF2-40B4-BE49-F238E27FC236}">
                <a16:creationId xmlns:a16="http://schemas.microsoft.com/office/drawing/2014/main" id="{ECFEC461-F0D9-4A73-88C9-80FDB548D6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6742" y="1845577"/>
            <a:ext cx="3438345" cy="4811085"/>
          </a:xfrm>
          <a:prstGeom prst="rect">
            <a:avLst/>
          </a:prstGeom>
        </p:spPr>
      </p:pic>
      <p:sp>
        <p:nvSpPr>
          <p:cNvPr id="3" name="Rectangle: Rounded Corners 2">
            <a:extLst>
              <a:ext uri="{FF2B5EF4-FFF2-40B4-BE49-F238E27FC236}">
                <a16:creationId xmlns:a16="http://schemas.microsoft.com/office/drawing/2014/main" id="{AB3AFC0E-B419-4DBA-83F7-18F3BF138D9F}"/>
              </a:ext>
            </a:extLst>
          </p:cNvPr>
          <p:cNvSpPr/>
          <p:nvPr/>
        </p:nvSpPr>
        <p:spPr>
          <a:xfrm>
            <a:off x="4200797" y="1711738"/>
            <a:ext cx="3920026" cy="50787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Rectangle: Rounded Corners 9">
            <a:extLst>
              <a:ext uri="{FF2B5EF4-FFF2-40B4-BE49-F238E27FC236}">
                <a16:creationId xmlns:a16="http://schemas.microsoft.com/office/drawing/2014/main" id="{6A68F420-6283-4E25-B6EB-B79CD2FEC659}"/>
              </a:ext>
            </a:extLst>
          </p:cNvPr>
          <p:cNvSpPr/>
          <p:nvPr/>
        </p:nvSpPr>
        <p:spPr>
          <a:xfrm>
            <a:off x="152400" y="1691946"/>
            <a:ext cx="3920026" cy="50787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Rounded Corners 10">
            <a:extLst>
              <a:ext uri="{FF2B5EF4-FFF2-40B4-BE49-F238E27FC236}">
                <a16:creationId xmlns:a16="http://schemas.microsoft.com/office/drawing/2014/main" id="{EFE6D989-DCB7-4C10-8B79-658813C59A7C}"/>
              </a:ext>
            </a:extLst>
          </p:cNvPr>
          <p:cNvSpPr/>
          <p:nvPr/>
        </p:nvSpPr>
        <p:spPr>
          <a:xfrm>
            <a:off x="8225901" y="1724179"/>
            <a:ext cx="3920026" cy="50787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TextBox 11">
            <a:extLst>
              <a:ext uri="{FF2B5EF4-FFF2-40B4-BE49-F238E27FC236}">
                <a16:creationId xmlns:a16="http://schemas.microsoft.com/office/drawing/2014/main" id="{F2F9D1E8-967A-45AC-8296-970C87A6E7BD}"/>
              </a:ext>
            </a:extLst>
          </p:cNvPr>
          <p:cNvSpPr txBox="1"/>
          <p:nvPr/>
        </p:nvSpPr>
        <p:spPr>
          <a:xfrm>
            <a:off x="366388" y="1382287"/>
            <a:ext cx="3318665" cy="307777"/>
          </a:xfrm>
          <a:prstGeom prst="rect">
            <a:avLst/>
          </a:prstGeom>
          <a:noFill/>
        </p:spPr>
        <p:txBody>
          <a:bodyPr wrap="none" rtlCol="0">
            <a:spAutoFit/>
          </a:bodyPr>
          <a:lstStyle/>
          <a:p>
            <a:r>
              <a:rPr lang="en-AU" sz="1400" dirty="0">
                <a:solidFill>
                  <a:schemeClr val="bg1">
                    <a:lumMod val="65000"/>
                  </a:schemeClr>
                </a:solidFill>
              </a:rPr>
              <a:t>Format the array to have 1d space, 1d time</a:t>
            </a:r>
          </a:p>
        </p:txBody>
      </p:sp>
      <p:sp>
        <p:nvSpPr>
          <p:cNvPr id="13" name="TextBox 12">
            <a:extLst>
              <a:ext uri="{FF2B5EF4-FFF2-40B4-BE49-F238E27FC236}">
                <a16:creationId xmlns:a16="http://schemas.microsoft.com/office/drawing/2014/main" id="{CB73EB9E-7AB1-4C97-9F25-2250E143027D}"/>
              </a:ext>
            </a:extLst>
          </p:cNvPr>
          <p:cNvSpPr txBox="1"/>
          <p:nvPr/>
        </p:nvSpPr>
        <p:spPr>
          <a:xfrm>
            <a:off x="4734971" y="1383643"/>
            <a:ext cx="2851678" cy="307777"/>
          </a:xfrm>
          <a:prstGeom prst="rect">
            <a:avLst/>
          </a:prstGeom>
          <a:noFill/>
        </p:spPr>
        <p:txBody>
          <a:bodyPr wrap="none" rtlCol="0">
            <a:spAutoFit/>
          </a:bodyPr>
          <a:lstStyle/>
          <a:p>
            <a:r>
              <a:rPr lang="en-AU" sz="1400" dirty="0">
                <a:solidFill>
                  <a:schemeClr val="bg1">
                    <a:lumMod val="65000"/>
                  </a:schemeClr>
                </a:solidFill>
              </a:rPr>
              <a:t>Variability as a time series or a map?</a:t>
            </a:r>
          </a:p>
        </p:txBody>
      </p:sp>
      <p:sp>
        <p:nvSpPr>
          <p:cNvPr id="14" name="TextBox 13">
            <a:extLst>
              <a:ext uri="{FF2B5EF4-FFF2-40B4-BE49-F238E27FC236}">
                <a16:creationId xmlns:a16="http://schemas.microsoft.com/office/drawing/2014/main" id="{A3D61139-4BED-4627-8430-8A6CFF8D631A}"/>
              </a:ext>
            </a:extLst>
          </p:cNvPr>
          <p:cNvSpPr txBox="1"/>
          <p:nvPr/>
        </p:nvSpPr>
        <p:spPr>
          <a:xfrm>
            <a:off x="8790542" y="1274565"/>
            <a:ext cx="3127203" cy="523220"/>
          </a:xfrm>
          <a:prstGeom prst="rect">
            <a:avLst/>
          </a:prstGeom>
          <a:noFill/>
        </p:spPr>
        <p:txBody>
          <a:bodyPr wrap="none" rtlCol="0">
            <a:spAutoFit/>
          </a:bodyPr>
          <a:lstStyle/>
          <a:p>
            <a:r>
              <a:rPr lang="en-AU" sz="1400" dirty="0">
                <a:solidFill>
                  <a:schemeClr val="bg1">
                    <a:lumMod val="65000"/>
                  </a:schemeClr>
                </a:solidFill>
              </a:rPr>
              <a:t>Average space to become time series or </a:t>
            </a:r>
          </a:p>
          <a:p>
            <a:r>
              <a:rPr lang="en-AU" sz="1400" dirty="0">
                <a:solidFill>
                  <a:schemeClr val="bg1">
                    <a:lumMod val="65000"/>
                  </a:schemeClr>
                </a:solidFill>
              </a:rPr>
              <a:t>average time to become a map?</a:t>
            </a:r>
          </a:p>
        </p:txBody>
      </p:sp>
      <p:pic>
        <p:nvPicPr>
          <p:cNvPr id="20" name="Audio 19">
            <a:hlinkClick r:id="" action="ppaction://media"/>
            <a:extLst>
              <a:ext uri="{FF2B5EF4-FFF2-40B4-BE49-F238E27FC236}">
                <a16:creationId xmlns:a16="http://schemas.microsoft.com/office/drawing/2014/main" id="{526C8BDC-D940-45DE-9631-9B8E14634A8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56228514"/>
      </p:ext>
    </p:extLst>
  </p:cSld>
  <p:clrMapOvr>
    <a:masterClrMapping/>
  </p:clrMapOvr>
  <mc:AlternateContent xmlns:mc="http://schemas.openxmlformats.org/markup-compatibility/2006">
    <mc:Choice xmlns:p14="http://schemas.microsoft.com/office/powerpoint/2010/main" Requires="p14">
      <p:transition spd="slow" p14:dur="2000" advTm="13551"/>
    </mc:Choice>
    <mc:Fallback>
      <p:transition spd="slow" advTm="13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7CF41E-A356-40F0-A75C-9496C6EE59E3}"/>
              </a:ext>
            </a:extLst>
          </p:cNvPr>
          <p:cNvSpPr txBox="1"/>
          <p:nvPr/>
        </p:nvSpPr>
        <p:spPr>
          <a:xfrm>
            <a:off x="1077660" y="3167113"/>
            <a:ext cx="3737342" cy="1323439"/>
          </a:xfrm>
          <a:prstGeom prst="rect">
            <a:avLst/>
          </a:prstGeom>
          <a:noFill/>
        </p:spPr>
        <p:txBody>
          <a:bodyPr wrap="square" rtlCol="0">
            <a:spAutoFit/>
          </a:bodyPr>
          <a:lstStyle/>
          <a:p>
            <a:pPr marL="285750" indent="-285750">
              <a:buFont typeface="Arial" panose="020B0604020202020204" pitchFamily="34" charset="0"/>
              <a:buChar char="•"/>
            </a:pPr>
            <a:r>
              <a:rPr lang="en-AU" sz="2000" dirty="0"/>
              <a:t>Two different approaches to isolate space and time based on which component is averaged first.</a:t>
            </a:r>
          </a:p>
        </p:txBody>
      </p:sp>
      <p:pic>
        <p:nvPicPr>
          <p:cNvPr id="3" name="Picture 2">
            <a:extLst>
              <a:ext uri="{FF2B5EF4-FFF2-40B4-BE49-F238E27FC236}">
                <a16:creationId xmlns:a16="http://schemas.microsoft.com/office/drawing/2014/main" id="{84026777-638D-4BF5-B496-9AEC3234CD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5815" y="605457"/>
            <a:ext cx="4244709" cy="5907309"/>
          </a:xfrm>
          <a:prstGeom prst="rect">
            <a:avLst/>
          </a:prstGeom>
        </p:spPr>
      </p:pic>
      <p:sp>
        <p:nvSpPr>
          <p:cNvPr id="2" name="TextBox 1">
            <a:extLst>
              <a:ext uri="{FF2B5EF4-FFF2-40B4-BE49-F238E27FC236}">
                <a16:creationId xmlns:a16="http://schemas.microsoft.com/office/drawing/2014/main" id="{17F7EB94-B275-4DA1-8811-D4E31133A891}"/>
              </a:ext>
            </a:extLst>
          </p:cNvPr>
          <p:cNvSpPr txBox="1"/>
          <p:nvPr/>
        </p:nvSpPr>
        <p:spPr>
          <a:xfrm>
            <a:off x="6007665" y="1848736"/>
            <a:ext cx="1100411" cy="738664"/>
          </a:xfrm>
          <a:prstGeom prst="rect">
            <a:avLst/>
          </a:prstGeom>
          <a:noFill/>
        </p:spPr>
        <p:txBody>
          <a:bodyPr wrap="square" rtlCol="0">
            <a:spAutoFit/>
          </a:bodyPr>
          <a:lstStyle/>
          <a:p>
            <a:r>
              <a:rPr lang="en-AU" sz="1400" dirty="0">
                <a:solidFill>
                  <a:schemeClr val="bg1">
                    <a:lumMod val="65000"/>
                  </a:schemeClr>
                </a:solidFill>
              </a:rPr>
              <a:t>Blending Landsat and MODIS data</a:t>
            </a:r>
          </a:p>
        </p:txBody>
      </p:sp>
      <p:sp>
        <p:nvSpPr>
          <p:cNvPr id="4" name="TextBox 3">
            <a:extLst>
              <a:ext uri="{FF2B5EF4-FFF2-40B4-BE49-F238E27FC236}">
                <a16:creationId xmlns:a16="http://schemas.microsoft.com/office/drawing/2014/main" id="{236A8319-C7D7-4C00-8DD9-46F339B815CE}"/>
              </a:ext>
            </a:extLst>
          </p:cNvPr>
          <p:cNvSpPr txBox="1"/>
          <p:nvPr/>
        </p:nvSpPr>
        <p:spPr>
          <a:xfrm>
            <a:off x="5235210" y="4490552"/>
            <a:ext cx="1735924" cy="738664"/>
          </a:xfrm>
          <a:prstGeom prst="rect">
            <a:avLst/>
          </a:prstGeom>
          <a:noFill/>
        </p:spPr>
        <p:txBody>
          <a:bodyPr wrap="none" rtlCol="0">
            <a:spAutoFit/>
          </a:bodyPr>
          <a:lstStyle/>
          <a:p>
            <a:r>
              <a:rPr lang="en-AU" sz="1400" dirty="0">
                <a:solidFill>
                  <a:schemeClr val="bg1">
                    <a:lumMod val="65000"/>
                  </a:schemeClr>
                </a:solidFill>
              </a:rPr>
              <a:t>Scaling observed </a:t>
            </a:r>
            <a:r>
              <a:rPr lang="en-AU" sz="1400" dirty="0" err="1">
                <a:solidFill>
                  <a:schemeClr val="bg1">
                    <a:lumMod val="65000"/>
                  </a:schemeClr>
                </a:solidFill>
              </a:rPr>
              <a:t>ETa</a:t>
            </a:r>
            <a:r>
              <a:rPr lang="en-AU" sz="1400" dirty="0">
                <a:solidFill>
                  <a:schemeClr val="bg1">
                    <a:lumMod val="65000"/>
                  </a:schemeClr>
                </a:solidFill>
              </a:rPr>
              <a:t> </a:t>
            </a:r>
          </a:p>
          <a:p>
            <a:r>
              <a:rPr lang="en-AU" sz="1400" dirty="0">
                <a:solidFill>
                  <a:schemeClr val="bg1">
                    <a:lumMod val="65000"/>
                  </a:schemeClr>
                </a:solidFill>
              </a:rPr>
              <a:t>from flux towers to </a:t>
            </a:r>
          </a:p>
          <a:p>
            <a:r>
              <a:rPr lang="en-AU" sz="1400" dirty="0">
                <a:solidFill>
                  <a:schemeClr val="bg1">
                    <a:lumMod val="65000"/>
                  </a:schemeClr>
                </a:solidFill>
              </a:rPr>
              <a:t>all Australia</a:t>
            </a:r>
          </a:p>
        </p:txBody>
      </p:sp>
      <p:sp>
        <p:nvSpPr>
          <p:cNvPr id="6" name="TextBox 5">
            <a:extLst>
              <a:ext uri="{FF2B5EF4-FFF2-40B4-BE49-F238E27FC236}">
                <a16:creationId xmlns:a16="http://schemas.microsoft.com/office/drawing/2014/main" id="{4DA563A5-2B47-4677-9DA2-EE136DA936C1}"/>
              </a:ext>
            </a:extLst>
          </p:cNvPr>
          <p:cNvSpPr txBox="1"/>
          <p:nvPr/>
        </p:nvSpPr>
        <p:spPr>
          <a:xfrm>
            <a:off x="386865" y="309104"/>
            <a:ext cx="4779321" cy="1754326"/>
          </a:xfrm>
          <a:prstGeom prst="rect">
            <a:avLst/>
          </a:prstGeom>
          <a:noFill/>
        </p:spPr>
        <p:txBody>
          <a:bodyPr wrap="square" rtlCol="0">
            <a:spAutoFit/>
          </a:bodyPr>
          <a:lstStyle/>
          <a:p>
            <a:r>
              <a:rPr lang="en-AU" sz="3600" dirty="0"/>
              <a:t>Isolating spatial component and temporal component</a:t>
            </a:r>
          </a:p>
        </p:txBody>
      </p:sp>
      <p:pic>
        <p:nvPicPr>
          <p:cNvPr id="10" name="Audio 9">
            <a:hlinkClick r:id="" action="ppaction://media"/>
            <a:extLst>
              <a:ext uri="{FF2B5EF4-FFF2-40B4-BE49-F238E27FC236}">
                <a16:creationId xmlns:a16="http://schemas.microsoft.com/office/drawing/2014/main" id="{F138842F-F0D5-4266-912B-24DAD09256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58197274"/>
      </p:ext>
    </p:extLst>
  </p:cSld>
  <p:clrMapOvr>
    <a:masterClrMapping/>
  </p:clrMapOvr>
  <mc:AlternateContent xmlns:mc="http://schemas.openxmlformats.org/markup-compatibility/2006">
    <mc:Choice xmlns:p14="http://schemas.microsoft.com/office/powerpoint/2010/main" Requires="p14">
      <p:transition spd="slow" p14:dur="2000" advTm="16115"/>
    </mc:Choice>
    <mc:Fallback>
      <p:transition spd="slow" advTm="16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necsiro_powerpoint_070705">
  <a:themeElements>
    <a:clrScheme name="onecsiro_powerpoint_070705 13">
      <a:dk1>
        <a:srgbClr val="000000"/>
      </a:dk1>
      <a:lt1>
        <a:srgbClr val="FFFFFF"/>
      </a:lt1>
      <a:dk2>
        <a:srgbClr val="FFFFFF"/>
      </a:dk2>
      <a:lt2>
        <a:srgbClr val="999999"/>
      </a:lt2>
      <a:accent1>
        <a:srgbClr val="0099CC"/>
      </a:accent1>
      <a:accent2>
        <a:srgbClr val="BED600"/>
      </a:accent2>
      <a:accent3>
        <a:srgbClr val="FFFFFF"/>
      </a:accent3>
      <a:accent4>
        <a:srgbClr val="000000"/>
      </a:accent4>
      <a:accent5>
        <a:srgbClr val="AACAE2"/>
      </a:accent5>
      <a:accent6>
        <a:srgbClr val="ACC200"/>
      </a:accent6>
      <a:hlink>
        <a:srgbClr val="CB5056"/>
      </a:hlink>
      <a:folHlink>
        <a:srgbClr val="EBAB00"/>
      </a:folHlink>
    </a:clrScheme>
    <a:fontScheme name="onecsiro_powerpoint_07070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necsiro_powerpoint_07070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necsiro_powerpoint_07070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necsiro_powerpoint_07070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necsiro_powerpoint_07070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necsiro_powerpoint_07070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necsiro_powerpoint_07070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necsiro_powerpoint_07070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necsiro_powerpoint_07070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necsiro_powerpoint_07070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necsiro_powerpoint_07070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necsiro_powerpoint_07070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necsiro_powerpoint_07070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necsiro_powerpoint_070705 13">
        <a:dk1>
          <a:srgbClr val="000000"/>
        </a:dk1>
        <a:lt1>
          <a:srgbClr val="FFFFFF"/>
        </a:lt1>
        <a:dk2>
          <a:srgbClr val="FFFFFF"/>
        </a:dk2>
        <a:lt2>
          <a:srgbClr val="999999"/>
        </a:lt2>
        <a:accent1>
          <a:srgbClr val="0099CC"/>
        </a:accent1>
        <a:accent2>
          <a:srgbClr val="BED600"/>
        </a:accent2>
        <a:accent3>
          <a:srgbClr val="FFFFFF"/>
        </a:accent3>
        <a:accent4>
          <a:srgbClr val="000000"/>
        </a:accent4>
        <a:accent5>
          <a:srgbClr val="AACAE2"/>
        </a:accent5>
        <a:accent6>
          <a:srgbClr val="ACC200"/>
        </a:accent6>
        <a:hlink>
          <a:srgbClr val="CB5056"/>
        </a:hlink>
        <a:folHlink>
          <a:srgbClr val="EBAB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399</TotalTime>
  <Words>1085</Words>
  <Application>Microsoft Office PowerPoint</Application>
  <PresentationFormat>Widescreen</PresentationFormat>
  <Paragraphs>66</Paragraphs>
  <Slides>11</Slides>
  <Notes>4</Notes>
  <HiddenSlides>0</HiddenSlides>
  <MMClips>11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11</vt:i4>
      </vt:variant>
    </vt:vector>
  </HeadingPairs>
  <TitlesOfParts>
    <vt:vector size="16" baseType="lpstr">
      <vt:lpstr>Arial</vt:lpstr>
      <vt:lpstr>Calibri</vt:lpstr>
      <vt:lpstr>Calibri Light</vt:lpstr>
      <vt:lpstr>Office Theme</vt:lpstr>
      <vt:lpstr>onecsiro_powerpoint_070705</vt:lpstr>
      <vt:lpstr>Spatio-temporal modelling of actual evaporation with remote sensing, meteorological and flux tower data</vt:lpstr>
      <vt:lpstr>PowerPoint Presentation</vt:lpstr>
      <vt:lpstr>PowerPoint Presentation</vt:lpstr>
      <vt:lpstr>Generalised an energy balance-based scaling method</vt:lpstr>
      <vt:lpstr>PowerPoint Presentation</vt:lpstr>
      <vt:lpstr>PowerPoint Presentation</vt:lpstr>
      <vt:lpstr>PowerPoint Presentation</vt:lpstr>
      <vt:lpstr>PowerPoint Presentation</vt:lpstr>
      <vt:lpstr>PowerPoint Presentation</vt:lpstr>
      <vt:lpstr>PowerPoint Presentation</vt:lpstr>
      <vt:lpstr>Tom.VanNiel@csiro.au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Spatio-temporal modelling of actual evaporation with remote sensing, meteorological and flux tower data</dc:title>
  <dc:creator>Van Niel, Tom (L&amp;W, Floreat)</dc:creator>
  <cp:lastModifiedBy>Van Niel, Tom (L&amp;W, Floreat)</cp:lastModifiedBy>
  <cp:revision>16</cp:revision>
  <dcterms:created xsi:type="dcterms:W3CDTF">2020-07-15T03:03:01Z</dcterms:created>
  <dcterms:modified xsi:type="dcterms:W3CDTF">2020-07-15T09:43:52Z</dcterms:modified>
</cp:coreProperties>
</file>